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314" r:id="rId2"/>
    <p:sldId id="316" r:id="rId3"/>
    <p:sldId id="317" r:id="rId4"/>
    <p:sldId id="318" r:id="rId5"/>
    <p:sldId id="319" r:id="rId6"/>
    <p:sldId id="320" r:id="rId7"/>
    <p:sldId id="321" r:id="rId8"/>
    <p:sldId id="333" r:id="rId9"/>
    <p:sldId id="334" r:id="rId10"/>
    <p:sldId id="335" r:id="rId11"/>
    <p:sldId id="336" r:id="rId12"/>
    <p:sldId id="337" r:id="rId13"/>
    <p:sldId id="338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9" r:id="rId24"/>
    <p:sldId id="331" r:id="rId25"/>
    <p:sldId id="332" r:id="rId26"/>
    <p:sldId id="256" r:id="rId27"/>
    <p:sldId id="288" r:id="rId28"/>
    <p:sldId id="313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8" r:id="rId38"/>
    <p:sldId id="341" r:id="rId39"/>
    <p:sldId id="284" r:id="rId40"/>
    <p:sldId id="299" r:id="rId41"/>
    <p:sldId id="259" r:id="rId42"/>
    <p:sldId id="285" r:id="rId43"/>
    <p:sldId id="257" r:id="rId44"/>
    <p:sldId id="287" r:id="rId45"/>
    <p:sldId id="286" r:id="rId46"/>
    <p:sldId id="258" r:id="rId47"/>
    <p:sldId id="260" r:id="rId48"/>
    <p:sldId id="300" r:id="rId49"/>
    <p:sldId id="301" r:id="rId50"/>
    <p:sldId id="302" r:id="rId51"/>
    <p:sldId id="303" r:id="rId52"/>
    <p:sldId id="304" r:id="rId53"/>
    <p:sldId id="305" r:id="rId54"/>
    <p:sldId id="342" r:id="rId55"/>
    <p:sldId id="343" r:id="rId56"/>
    <p:sldId id="344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40" r:id="rId6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120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29B43D-01DF-4F62-84D0-102C06515CCB}" type="doc">
      <dgm:prSet loTypeId="urn:microsoft.com/office/officeart/2008/layout/SquareAccentList" loCatId="list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0F38C94D-4A79-401E-A7A1-B4DCBA0696B6}">
      <dgm:prSet phldrT="[文本]"/>
      <dgm:spPr/>
      <dgm:t>
        <a:bodyPr/>
        <a:lstStyle/>
        <a:p>
          <a:r>
            <a:rPr lang="en-US" altLang="zh-CN" dirty="0" smtClean="0"/>
            <a:t>Font-End</a:t>
          </a:r>
          <a:endParaRPr lang="zh-CN" altLang="en-US" dirty="0"/>
        </a:p>
      </dgm:t>
    </dgm:pt>
    <dgm:pt modelId="{F865BC19-F668-49C8-873F-341E779DDB02}" type="parTrans" cxnId="{890086FF-B7B6-4D84-BE44-374307F831BB}">
      <dgm:prSet/>
      <dgm:spPr/>
      <dgm:t>
        <a:bodyPr/>
        <a:lstStyle/>
        <a:p>
          <a:endParaRPr lang="zh-CN" altLang="en-US"/>
        </a:p>
      </dgm:t>
    </dgm:pt>
    <dgm:pt modelId="{BC558B24-A8DD-450A-BC76-5466FC57284D}" type="sibTrans" cxnId="{890086FF-B7B6-4D84-BE44-374307F831BB}">
      <dgm:prSet/>
      <dgm:spPr/>
      <dgm:t>
        <a:bodyPr/>
        <a:lstStyle/>
        <a:p>
          <a:endParaRPr lang="zh-CN" altLang="en-US"/>
        </a:p>
      </dgm:t>
    </dgm:pt>
    <dgm:pt modelId="{7873A4A4-BCF3-49B9-A8D6-42D491781DB9}">
      <dgm:prSet phldrT="[文本]"/>
      <dgm:spPr/>
      <dgm:t>
        <a:bodyPr/>
        <a:lstStyle/>
        <a:p>
          <a:r>
            <a:rPr lang="en-US" altLang="zh-CN" dirty="0" smtClean="0"/>
            <a:t>Objective</a:t>
          </a:r>
          <a:r>
            <a:rPr lang="zh-CN" altLang="en-US" dirty="0" smtClean="0"/>
            <a:t>：</a:t>
          </a:r>
          <a:r>
            <a:rPr lang="en-US" altLang="zh-CN" dirty="0" smtClean="0"/>
            <a:t>constructing</a:t>
          </a:r>
          <a:r>
            <a:rPr lang="zh-CN" altLang="en-US" dirty="0" smtClean="0"/>
            <a:t> </a:t>
          </a:r>
          <a:r>
            <a:rPr lang="en-US" altLang="zh-CN" dirty="0" smtClean="0"/>
            <a:t>pose graph</a:t>
          </a:r>
          <a:endParaRPr lang="zh-CN" altLang="en-US" dirty="0"/>
        </a:p>
      </dgm:t>
    </dgm:pt>
    <dgm:pt modelId="{1F7F39BC-DC9E-42FB-A9CA-FB3BB2D23F86}" type="parTrans" cxnId="{CD0C7931-2C14-440B-86D1-5F68F18E2BBD}">
      <dgm:prSet/>
      <dgm:spPr/>
      <dgm:t>
        <a:bodyPr/>
        <a:lstStyle/>
        <a:p>
          <a:endParaRPr lang="zh-CN" altLang="en-US"/>
        </a:p>
      </dgm:t>
    </dgm:pt>
    <dgm:pt modelId="{ED15038C-7FBF-483E-A266-B92DC05FE33F}" type="sibTrans" cxnId="{CD0C7931-2C14-440B-86D1-5F68F18E2BBD}">
      <dgm:prSet/>
      <dgm:spPr/>
      <dgm:t>
        <a:bodyPr/>
        <a:lstStyle/>
        <a:p>
          <a:endParaRPr lang="zh-CN" altLang="en-US"/>
        </a:p>
      </dgm:t>
    </dgm:pt>
    <dgm:pt modelId="{5939A026-A9CE-40D1-8989-A96C49589859}">
      <dgm:prSet phldrT="[文本]" custT="1"/>
      <dgm:spPr/>
      <dgm:t>
        <a:bodyPr/>
        <a:lstStyle/>
        <a:p>
          <a:r>
            <a:rPr lang="en-US" altLang="zh-CN" sz="1600" dirty="0" smtClean="0"/>
            <a:t>Approaches: SIFT, SURF based Feature matching to obtain Feature Correspondences</a:t>
          </a:r>
          <a:endParaRPr lang="zh-CN" altLang="en-US" sz="1600" dirty="0"/>
        </a:p>
      </dgm:t>
    </dgm:pt>
    <dgm:pt modelId="{0261F5D3-56FC-4D42-8498-3964F7726FD2}" type="parTrans" cxnId="{EFA2CBA2-F95C-45D1-A5FB-6CBA0B259C99}">
      <dgm:prSet/>
      <dgm:spPr/>
      <dgm:t>
        <a:bodyPr/>
        <a:lstStyle/>
        <a:p>
          <a:endParaRPr lang="zh-CN" altLang="en-US"/>
        </a:p>
      </dgm:t>
    </dgm:pt>
    <dgm:pt modelId="{59D4CA2B-552C-4AB9-9D2C-F3FA23424F3D}" type="sibTrans" cxnId="{EFA2CBA2-F95C-45D1-A5FB-6CBA0B259C99}">
      <dgm:prSet/>
      <dgm:spPr/>
      <dgm:t>
        <a:bodyPr/>
        <a:lstStyle/>
        <a:p>
          <a:endParaRPr lang="zh-CN" altLang="en-US"/>
        </a:p>
      </dgm:t>
    </dgm:pt>
    <dgm:pt modelId="{2C14049B-33A5-42EE-BE45-E059EFA05505}">
      <dgm:prSet phldrT="[文本]" custT="1"/>
      <dgm:spPr/>
      <dgm:t>
        <a:bodyPr/>
        <a:lstStyle/>
        <a:p>
          <a:r>
            <a:rPr lang="en-US" altLang="zh-CN" sz="1600" dirty="0" smtClean="0"/>
            <a:t>Using RANSAC and ICP to calculate fine transformation matrix</a:t>
          </a:r>
        </a:p>
      </dgm:t>
    </dgm:pt>
    <dgm:pt modelId="{1F409A42-4D8F-49D0-BEB0-FCD471957CFF}" type="parTrans" cxnId="{433942F9-29D3-4E02-BE5E-44D05B96F0A4}">
      <dgm:prSet/>
      <dgm:spPr/>
      <dgm:t>
        <a:bodyPr/>
        <a:lstStyle/>
        <a:p>
          <a:endParaRPr lang="zh-CN" altLang="en-US"/>
        </a:p>
      </dgm:t>
    </dgm:pt>
    <dgm:pt modelId="{900DE07C-9978-4DA7-8843-DA63F3B0EF31}" type="sibTrans" cxnId="{433942F9-29D3-4E02-BE5E-44D05B96F0A4}">
      <dgm:prSet/>
      <dgm:spPr/>
      <dgm:t>
        <a:bodyPr/>
        <a:lstStyle/>
        <a:p>
          <a:endParaRPr lang="zh-CN" altLang="en-US"/>
        </a:p>
      </dgm:t>
    </dgm:pt>
    <dgm:pt modelId="{981E6909-190A-4054-A3BD-CB8634B4EA7E}">
      <dgm:prSet phldrT="[文本]"/>
      <dgm:spPr/>
      <dgm:t>
        <a:bodyPr/>
        <a:lstStyle/>
        <a:p>
          <a:r>
            <a:rPr lang="en-US" altLang="zh-CN" dirty="0" smtClean="0"/>
            <a:t>Back-End</a:t>
          </a:r>
          <a:endParaRPr lang="zh-CN" altLang="en-US" dirty="0"/>
        </a:p>
      </dgm:t>
    </dgm:pt>
    <dgm:pt modelId="{841E869E-4F84-4F49-8C14-23344DA48F3C}" type="parTrans" cxnId="{D08C905E-32C1-4F44-B6A6-F7AAF82ED0BC}">
      <dgm:prSet/>
      <dgm:spPr/>
      <dgm:t>
        <a:bodyPr/>
        <a:lstStyle/>
        <a:p>
          <a:endParaRPr lang="zh-CN" altLang="en-US"/>
        </a:p>
      </dgm:t>
    </dgm:pt>
    <dgm:pt modelId="{664FE9B8-7643-46E2-A04E-E90131E5499F}" type="sibTrans" cxnId="{D08C905E-32C1-4F44-B6A6-F7AAF82ED0BC}">
      <dgm:prSet/>
      <dgm:spPr/>
      <dgm:t>
        <a:bodyPr/>
        <a:lstStyle/>
        <a:p>
          <a:endParaRPr lang="zh-CN" altLang="en-US"/>
        </a:p>
      </dgm:t>
    </dgm:pt>
    <dgm:pt modelId="{14154C26-6219-4F74-AB25-5532C55C0E67}">
      <dgm:prSet phldrT="[文本]"/>
      <dgm:spPr/>
      <dgm:t>
        <a:bodyPr/>
        <a:lstStyle/>
        <a:p>
          <a:r>
            <a:rPr lang="en-US" altLang="zh-CN" dirty="0" smtClean="0"/>
            <a:t>Pose graph optimization based on General Graph Optimization (G2O)</a:t>
          </a:r>
          <a:endParaRPr lang="zh-CN" altLang="en-US" dirty="0"/>
        </a:p>
      </dgm:t>
    </dgm:pt>
    <dgm:pt modelId="{6FE72EC1-88A5-42B0-B50D-C21E478DE596}" type="parTrans" cxnId="{FBA64BEA-54C6-4E07-B3B5-FC70F81321F3}">
      <dgm:prSet/>
      <dgm:spPr/>
      <dgm:t>
        <a:bodyPr/>
        <a:lstStyle/>
        <a:p>
          <a:endParaRPr lang="zh-CN" altLang="en-US"/>
        </a:p>
      </dgm:t>
    </dgm:pt>
    <dgm:pt modelId="{C20EB384-DEBC-4B44-9DBB-64367008820F}" type="sibTrans" cxnId="{FBA64BEA-54C6-4E07-B3B5-FC70F81321F3}">
      <dgm:prSet/>
      <dgm:spPr/>
      <dgm:t>
        <a:bodyPr/>
        <a:lstStyle/>
        <a:p>
          <a:endParaRPr lang="zh-CN" altLang="en-US"/>
        </a:p>
      </dgm:t>
    </dgm:pt>
    <dgm:pt modelId="{E76352A7-A617-4494-835C-DC558FFA6BAC}">
      <dgm:prSet phldrT="[文本]"/>
      <dgm:spPr/>
      <dgm:t>
        <a:bodyPr/>
        <a:lstStyle/>
        <a:p>
          <a:r>
            <a:rPr lang="en-US" altLang="zh-CN" dirty="0" smtClean="0"/>
            <a:t>Detect Outlier loops</a:t>
          </a:r>
          <a:endParaRPr lang="zh-CN" altLang="en-US" dirty="0"/>
        </a:p>
      </dgm:t>
    </dgm:pt>
    <dgm:pt modelId="{BF4A350F-A029-42CF-AE3F-6DD8D4F7D910}" type="parTrans" cxnId="{B3ECDBEC-E78C-4717-854B-C5037186A999}">
      <dgm:prSet/>
      <dgm:spPr/>
      <dgm:t>
        <a:bodyPr/>
        <a:lstStyle/>
        <a:p>
          <a:endParaRPr lang="zh-CN" altLang="en-US"/>
        </a:p>
      </dgm:t>
    </dgm:pt>
    <dgm:pt modelId="{5EB8C5D4-0515-4135-B2CC-AB52A7F19B46}" type="sibTrans" cxnId="{B3ECDBEC-E78C-4717-854B-C5037186A999}">
      <dgm:prSet/>
      <dgm:spPr/>
      <dgm:t>
        <a:bodyPr/>
        <a:lstStyle/>
        <a:p>
          <a:endParaRPr lang="zh-CN" altLang="en-US"/>
        </a:p>
      </dgm:t>
    </dgm:pt>
    <dgm:pt modelId="{0884D63B-C3AB-4F9F-BA97-05E240B376A8}">
      <dgm:prSet phldrT="[文本]" phldr="1"/>
      <dgm:spPr/>
      <dgm:t>
        <a:bodyPr/>
        <a:lstStyle/>
        <a:p>
          <a:endParaRPr lang="zh-CN" altLang="en-US" dirty="0"/>
        </a:p>
      </dgm:t>
    </dgm:pt>
    <dgm:pt modelId="{A15FC308-1C95-483C-B670-C11137D72EDD}" type="parTrans" cxnId="{F62A36F2-C0F9-4EBB-9BA8-F6312472DBB5}">
      <dgm:prSet/>
      <dgm:spPr/>
      <dgm:t>
        <a:bodyPr/>
        <a:lstStyle/>
        <a:p>
          <a:endParaRPr lang="zh-CN" altLang="en-US"/>
        </a:p>
      </dgm:t>
    </dgm:pt>
    <dgm:pt modelId="{7E78A7FD-DBAB-43B0-99EB-0A89091B04CE}" type="sibTrans" cxnId="{F62A36F2-C0F9-4EBB-9BA8-F6312472DBB5}">
      <dgm:prSet/>
      <dgm:spPr/>
      <dgm:t>
        <a:bodyPr/>
        <a:lstStyle/>
        <a:p>
          <a:endParaRPr lang="zh-CN" altLang="en-US"/>
        </a:p>
      </dgm:t>
    </dgm:pt>
    <dgm:pt modelId="{310EAF07-5681-4606-BB02-0A8FCA1DAB0F}" type="pres">
      <dgm:prSet presAssocID="{B629B43D-01DF-4F62-84D0-102C06515CCB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AE25281-6FC0-451F-9D35-9CC52ADC7A20}" type="pres">
      <dgm:prSet presAssocID="{0F38C94D-4A79-401E-A7A1-B4DCBA0696B6}" presName="root" presStyleCnt="0">
        <dgm:presLayoutVars>
          <dgm:chMax/>
          <dgm:chPref/>
        </dgm:presLayoutVars>
      </dgm:prSet>
      <dgm:spPr/>
    </dgm:pt>
    <dgm:pt modelId="{5607FDE8-63CE-487A-8FA0-91E477EB85AC}" type="pres">
      <dgm:prSet presAssocID="{0F38C94D-4A79-401E-A7A1-B4DCBA0696B6}" presName="rootComposite" presStyleCnt="0">
        <dgm:presLayoutVars/>
      </dgm:prSet>
      <dgm:spPr/>
    </dgm:pt>
    <dgm:pt modelId="{73CA93E4-0716-46E5-A119-D2881A0A0ED8}" type="pres">
      <dgm:prSet presAssocID="{0F38C94D-4A79-401E-A7A1-B4DCBA0696B6}" presName="ParentAccent" presStyleLbl="alignNode1" presStyleIdx="0" presStyleCnt="2"/>
      <dgm:spPr/>
    </dgm:pt>
    <dgm:pt modelId="{E21D1769-A0CC-49D3-B894-3B85944D1D28}" type="pres">
      <dgm:prSet presAssocID="{0F38C94D-4A79-401E-A7A1-B4DCBA0696B6}" presName="ParentSmallAccent" presStyleLbl="fgAcc1" presStyleIdx="0" presStyleCnt="2" custLinFactNeighborX="-1183" custLinFactNeighborY="-7827"/>
      <dgm:spPr/>
    </dgm:pt>
    <dgm:pt modelId="{C2725A83-CFAC-415E-A0B9-5C544FCD4FF0}" type="pres">
      <dgm:prSet presAssocID="{0F38C94D-4A79-401E-A7A1-B4DCBA0696B6}" presName="Parent" presStyleLbl="revTx" presStyleIdx="0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C7E23B-E4B8-469D-819A-FFE7907DB462}" type="pres">
      <dgm:prSet presAssocID="{0F38C94D-4A79-401E-A7A1-B4DCBA0696B6}" presName="childShape" presStyleCnt="0">
        <dgm:presLayoutVars>
          <dgm:chMax val="0"/>
          <dgm:chPref val="0"/>
        </dgm:presLayoutVars>
      </dgm:prSet>
      <dgm:spPr/>
    </dgm:pt>
    <dgm:pt modelId="{3DADBA34-256E-4DEC-96A8-974FC280AA7A}" type="pres">
      <dgm:prSet presAssocID="{7873A4A4-BCF3-49B9-A8D6-42D491781DB9}" presName="childComposite" presStyleCnt="0">
        <dgm:presLayoutVars>
          <dgm:chMax val="0"/>
          <dgm:chPref val="0"/>
        </dgm:presLayoutVars>
      </dgm:prSet>
      <dgm:spPr/>
    </dgm:pt>
    <dgm:pt modelId="{C162187C-0F77-450E-8291-3D599C037C78}" type="pres">
      <dgm:prSet presAssocID="{7873A4A4-BCF3-49B9-A8D6-42D491781DB9}" presName="ChildAccent" presStyleLbl="solidFgAcc1" presStyleIdx="0" presStyleCnt="6"/>
      <dgm:spPr/>
    </dgm:pt>
    <dgm:pt modelId="{27D2281D-443A-4359-AAFC-C06AC97E7B11}" type="pres">
      <dgm:prSet presAssocID="{7873A4A4-BCF3-49B9-A8D6-42D491781DB9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A525ED-17F8-4629-AC61-0AE89FCC5CB4}" type="pres">
      <dgm:prSet presAssocID="{5939A026-A9CE-40D1-8989-A96C49589859}" presName="childComposite" presStyleCnt="0">
        <dgm:presLayoutVars>
          <dgm:chMax val="0"/>
          <dgm:chPref val="0"/>
        </dgm:presLayoutVars>
      </dgm:prSet>
      <dgm:spPr/>
    </dgm:pt>
    <dgm:pt modelId="{2B1D30F9-8107-4058-A827-8B8C95E2975C}" type="pres">
      <dgm:prSet presAssocID="{5939A026-A9CE-40D1-8989-A96C49589859}" presName="ChildAccent" presStyleLbl="solidFgAcc1" presStyleIdx="1" presStyleCnt="6"/>
      <dgm:spPr/>
    </dgm:pt>
    <dgm:pt modelId="{1D811E63-F672-4A09-A8F5-AA5B60D21E8F}" type="pres">
      <dgm:prSet presAssocID="{5939A026-A9CE-40D1-8989-A96C49589859}" presName="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CA5E0B-7BD5-4D6E-9D94-1C267A3332B9}" type="pres">
      <dgm:prSet presAssocID="{2C14049B-33A5-42EE-BE45-E059EFA05505}" presName="childComposite" presStyleCnt="0">
        <dgm:presLayoutVars>
          <dgm:chMax val="0"/>
          <dgm:chPref val="0"/>
        </dgm:presLayoutVars>
      </dgm:prSet>
      <dgm:spPr/>
    </dgm:pt>
    <dgm:pt modelId="{1F2FB93F-106C-487D-8D00-D57FE808EBED}" type="pres">
      <dgm:prSet presAssocID="{2C14049B-33A5-42EE-BE45-E059EFA05505}" presName="ChildAccent" presStyleLbl="solidFgAcc1" presStyleIdx="2" presStyleCnt="6"/>
      <dgm:spPr/>
    </dgm:pt>
    <dgm:pt modelId="{71913227-9976-4714-BA7F-75BB6D5E05BD}" type="pres">
      <dgm:prSet presAssocID="{2C14049B-33A5-42EE-BE45-E059EFA05505}" presName="Child" presStyleLbl="revTx" presStyleIdx="3" presStyleCnt="8" custLinFactNeighborX="53" custLinFactNeighborY="16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8DBD86-E65D-4179-B0F1-155D21654380}" type="pres">
      <dgm:prSet presAssocID="{981E6909-190A-4054-A3BD-CB8634B4EA7E}" presName="root" presStyleCnt="0">
        <dgm:presLayoutVars>
          <dgm:chMax/>
          <dgm:chPref/>
        </dgm:presLayoutVars>
      </dgm:prSet>
      <dgm:spPr/>
    </dgm:pt>
    <dgm:pt modelId="{26C0A1A4-2136-4C02-85B5-15B2930CF8A0}" type="pres">
      <dgm:prSet presAssocID="{981E6909-190A-4054-A3BD-CB8634B4EA7E}" presName="rootComposite" presStyleCnt="0">
        <dgm:presLayoutVars/>
      </dgm:prSet>
      <dgm:spPr/>
    </dgm:pt>
    <dgm:pt modelId="{72832DF1-BB0C-4506-9B6B-CE7F2919948A}" type="pres">
      <dgm:prSet presAssocID="{981E6909-190A-4054-A3BD-CB8634B4EA7E}" presName="ParentAccent" presStyleLbl="alignNode1" presStyleIdx="1" presStyleCnt="2"/>
      <dgm:spPr/>
    </dgm:pt>
    <dgm:pt modelId="{673D8096-A6AD-4849-A662-FAD706ACA6A1}" type="pres">
      <dgm:prSet presAssocID="{981E6909-190A-4054-A3BD-CB8634B4EA7E}" presName="ParentSmallAccent" presStyleLbl="fgAcc1" presStyleIdx="1" presStyleCnt="2"/>
      <dgm:spPr/>
    </dgm:pt>
    <dgm:pt modelId="{53292673-E4B5-4714-87DF-EDC8219C27BF}" type="pres">
      <dgm:prSet presAssocID="{981E6909-190A-4054-A3BD-CB8634B4EA7E}" presName="Parent" presStyleLbl="revTx" presStyleIdx="4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6965622-5F2C-4A5D-8ED8-05BAE58D32C9}" type="pres">
      <dgm:prSet presAssocID="{981E6909-190A-4054-A3BD-CB8634B4EA7E}" presName="childShape" presStyleCnt="0">
        <dgm:presLayoutVars>
          <dgm:chMax val="0"/>
          <dgm:chPref val="0"/>
        </dgm:presLayoutVars>
      </dgm:prSet>
      <dgm:spPr/>
    </dgm:pt>
    <dgm:pt modelId="{1ABD0FD9-FDEA-4781-AEE4-C7B0031722A3}" type="pres">
      <dgm:prSet presAssocID="{14154C26-6219-4F74-AB25-5532C55C0E67}" presName="childComposite" presStyleCnt="0">
        <dgm:presLayoutVars>
          <dgm:chMax val="0"/>
          <dgm:chPref val="0"/>
        </dgm:presLayoutVars>
      </dgm:prSet>
      <dgm:spPr/>
    </dgm:pt>
    <dgm:pt modelId="{ACEEBFC5-A039-47DB-A8FA-1FC04F1FFF52}" type="pres">
      <dgm:prSet presAssocID="{14154C26-6219-4F74-AB25-5532C55C0E67}" presName="ChildAccent" presStyleLbl="solidFgAcc1" presStyleIdx="3" presStyleCnt="6"/>
      <dgm:spPr/>
    </dgm:pt>
    <dgm:pt modelId="{06E397B8-6B41-415B-8208-B9B418EA2EED}" type="pres">
      <dgm:prSet presAssocID="{14154C26-6219-4F74-AB25-5532C55C0E67}" presName="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A53605-C41C-4317-863A-FE1B3B8E6076}" type="pres">
      <dgm:prSet presAssocID="{E76352A7-A617-4494-835C-DC558FFA6BAC}" presName="childComposite" presStyleCnt="0">
        <dgm:presLayoutVars>
          <dgm:chMax val="0"/>
          <dgm:chPref val="0"/>
        </dgm:presLayoutVars>
      </dgm:prSet>
      <dgm:spPr/>
    </dgm:pt>
    <dgm:pt modelId="{9606AA82-4B19-4DEA-8078-029675A69233}" type="pres">
      <dgm:prSet presAssocID="{E76352A7-A617-4494-835C-DC558FFA6BAC}" presName="ChildAccent" presStyleLbl="solidFgAcc1" presStyleIdx="4" presStyleCnt="6"/>
      <dgm:spPr/>
    </dgm:pt>
    <dgm:pt modelId="{7C4DC0F8-41E1-4C22-B2A1-8CD7993B8370}" type="pres">
      <dgm:prSet presAssocID="{E76352A7-A617-4494-835C-DC558FFA6BAC}" presName="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913B5C-7699-4734-BA2D-1C36556066FF}" type="pres">
      <dgm:prSet presAssocID="{0884D63B-C3AB-4F9F-BA97-05E240B376A8}" presName="childComposite" presStyleCnt="0">
        <dgm:presLayoutVars>
          <dgm:chMax val="0"/>
          <dgm:chPref val="0"/>
        </dgm:presLayoutVars>
      </dgm:prSet>
      <dgm:spPr/>
    </dgm:pt>
    <dgm:pt modelId="{38C0C7B6-0EF5-4631-835F-51E55D238D53}" type="pres">
      <dgm:prSet presAssocID="{0884D63B-C3AB-4F9F-BA97-05E240B376A8}" presName="ChildAccent" presStyleLbl="solidFgAcc1" presStyleIdx="5" presStyleCnt="6"/>
      <dgm:spPr/>
    </dgm:pt>
    <dgm:pt modelId="{F2339AE0-09E0-49FD-965A-BAF158C91A8B}" type="pres">
      <dgm:prSet presAssocID="{0884D63B-C3AB-4F9F-BA97-05E240B376A8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90086FF-B7B6-4D84-BE44-374307F831BB}" srcId="{B629B43D-01DF-4F62-84D0-102C06515CCB}" destId="{0F38C94D-4A79-401E-A7A1-B4DCBA0696B6}" srcOrd="0" destOrd="0" parTransId="{F865BC19-F668-49C8-873F-341E779DDB02}" sibTransId="{BC558B24-A8DD-450A-BC76-5466FC57284D}"/>
    <dgm:cxn modelId="{D019C33E-3AFC-46FA-95A5-7956EDBAC8DA}" type="presOf" srcId="{5939A026-A9CE-40D1-8989-A96C49589859}" destId="{1D811E63-F672-4A09-A8F5-AA5B60D21E8F}" srcOrd="0" destOrd="0" presId="urn:microsoft.com/office/officeart/2008/layout/SquareAccentList"/>
    <dgm:cxn modelId="{271B1867-9237-4803-BC0E-2164E270CEE1}" type="presOf" srcId="{0884D63B-C3AB-4F9F-BA97-05E240B376A8}" destId="{F2339AE0-09E0-49FD-965A-BAF158C91A8B}" srcOrd="0" destOrd="0" presId="urn:microsoft.com/office/officeart/2008/layout/SquareAccentList"/>
    <dgm:cxn modelId="{F62A36F2-C0F9-4EBB-9BA8-F6312472DBB5}" srcId="{981E6909-190A-4054-A3BD-CB8634B4EA7E}" destId="{0884D63B-C3AB-4F9F-BA97-05E240B376A8}" srcOrd="2" destOrd="0" parTransId="{A15FC308-1C95-483C-B670-C11137D72EDD}" sibTransId="{7E78A7FD-DBAB-43B0-99EB-0A89091B04CE}"/>
    <dgm:cxn modelId="{F227B2B0-1942-4028-8189-460D35BC160D}" type="presOf" srcId="{14154C26-6219-4F74-AB25-5532C55C0E67}" destId="{06E397B8-6B41-415B-8208-B9B418EA2EED}" srcOrd="0" destOrd="0" presId="urn:microsoft.com/office/officeart/2008/layout/SquareAccentList"/>
    <dgm:cxn modelId="{B3ECDBEC-E78C-4717-854B-C5037186A999}" srcId="{981E6909-190A-4054-A3BD-CB8634B4EA7E}" destId="{E76352A7-A617-4494-835C-DC558FFA6BAC}" srcOrd="1" destOrd="0" parTransId="{BF4A350F-A029-42CF-AE3F-6DD8D4F7D910}" sibTransId="{5EB8C5D4-0515-4135-B2CC-AB52A7F19B46}"/>
    <dgm:cxn modelId="{DF46D5CB-7318-4F80-A255-BF404876D3B9}" type="presOf" srcId="{0F38C94D-4A79-401E-A7A1-B4DCBA0696B6}" destId="{C2725A83-CFAC-415E-A0B9-5C544FCD4FF0}" srcOrd="0" destOrd="0" presId="urn:microsoft.com/office/officeart/2008/layout/SquareAccentList"/>
    <dgm:cxn modelId="{2E071EA1-6145-46F5-85AF-26C3EC7CA1BA}" type="presOf" srcId="{2C14049B-33A5-42EE-BE45-E059EFA05505}" destId="{71913227-9976-4714-BA7F-75BB6D5E05BD}" srcOrd="0" destOrd="0" presId="urn:microsoft.com/office/officeart/2008/layout/SquareAccentList"/>
    <dgm:cxn modelId="{EFA2CBA2-F95C-45D1-A5FB-6CBA0B259C99}" srcId="{0F38C94D-4A79-401E-A7A1-B4DCBA0696B6}" destId="{5939A026-A9CE-40D1-8989-A96C49589859}" srcOrd="1" destOrd="0" parTransId="{0261F5D3-56FC-4D42-8498-3964F7726FD2}" sibTransId="{59D4CA2B-552C-4AB9-9D2C-F3FA23424F3D}"/>
    <dgm:cxn modelId="{2F261D50-E772-4D1D-85AC-7038994045A3}" type="presOf" srcId="{B629B43D-01DF-4F62-84D0-102C06515CCB}" destId="{310EAF07-5681-4606-BB02-0A8FCA1DAB0F}" srcOrd="0" destOrd="0" presId="urn:microsoft.com/office/officeart/2008/layout/SquareAccentList"/>
    <dgm:cxn modelId="{FBA64BEA-54C6-4E07-B3B5-FC70F81321F3}" srcId="{981E6909-190A-4054-A3BD-CB8634B4EA7E}" destId="{14154C26-6219-4F74-AB25-5532C55C0E67}" srcOrd="0" destOrd="0" parTransId="{6FE72EC1-88A5-42B0-B50D-C21E478DE596}" sibTransId="{C20EB384-DEBC-4B44-9DBB-64367008820F}"/>
    <dgm:cxn modelId="{4445AFC3-3E79-41F2-96FF-1350E865C157}" type="presOf" srcId="{E76352A7-A617-4494-835C-DC558FFA6BAC}" destId="{7C4DC0F8-41E1-4C22-B2A1-8CD7993B8370}" srcOrd="0" destOrd="0" presId="urn:microsoft.com/office/officeart/2008/layout/SquareAccentList"/>
    <dgm:cxn modelId="{433942F9-29D3-4E02-BE5E-44D05B96F0A4}" srcId="{0F38C94D-4A79-401E-A7A1-B4DCBA0696B6}" destId="{2C14049B-33A5-42EE-BE45-E059EFA05505}" srcOrd="2" destOrd="0" parTransId="{1F409A42-4D8F-49D0-BEB0-FCD471957CFF}" sibTransId="{900DE07C-9978-4DA7-8843-DA63F3B0EF31}"/>
    <dgm:cxn modelId="{CD0C7931-2C14-440B-86D1-5F68F18E2BBD}" srcId="{0F38C94D-4A79-401E-A7A1-B4DCBA0696B6}" destId="{7873A4A4-BCF3-49B9-A8D6-42D491781DB9}" srcOrd="0" destOrd="0" parTransId="{1F7F39BC-DC9E-42FB-A9CA-FB3BB2D23F86}" sibTransId="{ED15038C-7FBF-483E-A266-B92DC05FE33F}"/>
    <dgm:cxn modelId="{0AACD771-D1F7-4171-88C3-7C09A6045C1A}" type="presOf" srcId="{981E6909-190A-4054-A3BD-CB8634B4EA7E}" destId="{53292673-E4B5-4714-87DF-EDC8219C27BF}" srcOrd="0" destOrd="0" presId="urn:microsoft.com/office/officeart/2008/layout/SquareAccentList"/>
    <dgm:cxn modelId="{D08C905E-32C1-4F44-B6A6-F7AAF82ED0BC}" srcId="{B629B43D-01DF-4F62-84D0-102C06515CCB}" destId="{981E6909-190A-4054-A3BD-CB8634B4EA7E}" srcOrd="1" destOrd="0" parTransId="{841E869E-4F84-4F49-8C14-23344DA48F3C}" sibTransId="{664FE9B8-7643-46E2-A04E-E90131E5499F}"/>
    <dgm:cxn modelId="{F9755DD0-D75E-42E1-923A-87A60F2F64A9}" type="presOf" srcId="{7873A4A4-BCF3-49B9-A8D6-42D491781DB9}" destId="{27D2281D-443A-4359-AAFC-C06AC97E7B11}" srcOrd="0" destOrd="0" presId="urn:microsoft.com/office/officeart/2008/layout/SquareAccentList"/>
    <dgm:cxn modelId="{ADA7776A-CFB2-416A-8243-92AADC8A8B4C}" type="presParOf" srcId="{310EAF07-5681-4606-BB02-0A8FCA1DAB0F}" destId="{5AE25281-6FC0-451F-9D35-9CC52ADC7A20}" srcOrd="0" destOrd="0" presId="urn:microsoft.com/office/officeart/2008/layout/SquareAccentList"/>
    <dgm:cxn modelId="{C938171A-A620-4267-A3E2-3B2DB1892EAD}" type="presParOf" srcId="{5AE25281-6FC0-451F-9D35-9CC52ADC7A20}" destId="{5607FDE8-63CE-487A-8FA0-91E477EB85AC}" srcOrd="0" destOrd="0" presId="urn:microsoft.com/office/officeart/2008/layout/SquareAccentList"/>
    <dgm:cxn modelId="{05C487D0-7B71-413E-B988-960A99F9D86D}" type="presParOf" srcId="{5607FDE8-63CE-487A-8FA0-91E477EB85AC}" destId="{73CA93E4-0716-46E5-A119-D2881A0A0ED8}" srcOrd="0" destOrd="0" presId="urn:microsoft.com/office/officeart/2008/layout/SquareAccentList"/>
    <dgm:cxn modelId="{C87EEF0D-A52E-4205-84E5-90C23B8619DD}" type="presParOf" srcId="{5607FDE8-63CE-487A-8FA0-91E477EB85AC}" destId="{E21D1769-A0CC-49D3-B894-3B85944D1D28}" srcOrd="1" destOrd="0" presId="urn:microsoft.com/office/officeart/2008/layout/SquareAccentList"/>
    <dgm:cxn modelId="{F003BB55-9261-4901-965E-0BEA7B147AAB}" type="presParOf" srcId="{5607FDE8-63CE-487A-8FA0-91E477EB85AC}" destId="{C2725A83-CFAC-415E-A0B9-5C544FCD4FF0}" srcOrd="2" destOrd="0" presId="urn:microsoft.com/office/officeart/2008/layout/SquareAccentList"/>
    <dgm:cxn modelId="{EA48F2FD-AAC0-4221-950E-A2AC393486DF}" type="presParOf" srcId="{5AE25281-6FC0-451F-9D35-9CC52ADC7A20}" destId="{90C7E23B-E4B8-469D-819A-FFE7907DB462}" srcOrd="1" destOrd="0" presId="urn:microsoft.com/office/officeart/2008/layout/SquareAccentList"/>
    <dgm:cxn modelId="{D5A425D9-E775-46F0-B54E-1A81FBC9278B}" type="presParOf" srcId="{90C7E23B-E4B8-469D-819A-FFE7907DB462}" destId="{3DADBA34-256E-4DEC-96A8-974FC280AA7A}" srcOrd="0" destOrd="0" presId="urn:microsoft.com/office/officeart/2008/layout/SquareAccentList"/>
    <dgm:cxn modelId="{C244353B-C5D4-4510-9720-404C8347C42E}" type="presParOf" srcId="{3DADBA34-256E-4DEC-96A8-974FC280AA7A}" destId="{C162187C-0F77-450E-8291-3D599C037C78}" srcOrd="0" destOrd="0" presId="urn:microsoft.com/office/officeart/2008/layout/SquareAccentList"/>
    <dgm:cxn modelId="{28D31D1E-4111-4FA1-9687-687412DB02A6}" type="presParOf" srcId="{3DADBA34-256E-4DEC-96A8-974FC280AA7A}" destId="{27D2281D-443A-4359-AAFC-C06AC97E7B11}" srcOrd="1" destOrd="0" presId="urn:microsoft.com/office/officeart/2008/layout/SquareAccentList"/>
    <dgm:cxn modelId="{F22DFB8C-F01B-4751-B810-D48B0A8A8899}" type="presParOf" srcId="{90C7E23B-E4B8-469D-819A-FFE7907DB462}" destId="{DDA525ED-17F8-4629-AC61-0AE89FCC5CB4}" srcOrd="1" destOrd="0" presId="urn:microsoft.com/office/officeart/2008/layout/SquareAccentList"/>
    <dgm:cxn modelId="{A1B3A0B1-FF66-457F-A96F-7EBD8FD6B50A}" type="presParOf" srcId="{DDA525ED-17F8-4629-AC61-0AE89FCC5CB4}" destId="{2B1D30F9-8107-4058-A827-8B8C95E2975C}" srcOrd="0" destOrd="0" presId="urn:microsoft.com/office/officeart/2008/layout/SquareAccentList"/>
    <dgm:cxn modelId="{94185F1E-CF10-45F0-B677-348478E842BF}" type="presParOf" srcId="{DDA525ED-17F8-4629-AC61-0AE89FCC5CB4}" destId="{1D811E63-F672-4A09-A8F5-AA5B60D21E8F}" srcOrd="1" destOrd="0" presId="urn:microsoft.com/office/officeart/2008/layout/SquareAccentList"/>
    <dgm:cxn modelId="{05424474-DBAC-4EE9-BA93-94165199244D}" type="presParOf" srcId="{90C7E23B-E4B8-469D-819A-FFE7907DB462}" destId="{82CA5E0B-7BD5-4D6E-9D94-1C267A3332B9}" srcOrd="2" destOrd="0" presId="urn:microsoft.com/office/officeart/2008/layout/SquareAccentList"/>
    <dgm:cxn modelId="{41A2204B-C1D5-4EDA-B626-9C778F9FF340}" type="presParOf" srcId="{82CA5E0B-7BD5-4D6E-9D94-1C267A3332B9}" destId="{1F2FB93F-106C-487D-8D00-D57FE808EBED}" srcOrd="0" destOrd="0" presId="urn:microsoft.com/office/officeart/2008/layout/SquareAccentList"/>
    <dgm:cxn modelId="{D9D81E4D-F290-423E-8661-A64996EAD885}" type="presParOf" srcId="{82CA5E0B-7BD5-4D6E-9D94-1C267A3332B9}" destId="{71913227-9976-4714-BA7F-75BB6D5E05BD}" srcOrd="1" destOrd="0" presId="urn:microsoft.com/office/officeart/2008/layout/SquareAccentList"/>
    <dgm:cxn modelId="{B9DA6C4D-A273-4430-B820-1B5E2F18B5A0}" type="presParOf" srcId="{310EAF07-5681-4606-BB02-0A8FCA1DAB0F}" destId="{788DBD86-E65D-4179-B0F1-155D21654380}" srcOrd="1" destOrd="0" presId="urn:microsoft.com/office/officeart/2008/layout/SquareAccentList"/>
    <dgm:cxn modelId="{C9694C3D-E7F1-426A-96DD-FFBAE050D77B}" type="presParOf" srcId="{788DBD86-E65D-4179-B0F1-155D21654380}" destId="{26C0A1A4-2136-4C02-85B5-15B2930CF8A0}" srcOrd="0" destOrd="0" presId="urn:microsoft.com/office/officeart/2008/layout/SquareAccentList"/>
    <dgm:cxn modelId="{D6404D25-CD72-4451-B6EB-914869F89E36}" type="presParOf" srcId="{26C0A1A4-2136-4C02-85B5-15B2930CF8A0}" destId="{72832DF1-BB0C-4506-9B6B-CE7F2919948A}" srcOrd="0" destOrd="0" presId="urn:microsoft.com/office/officeart/2008/layout/SquareAccentList"/>
    <dgm:cxn modelId="{125C54F3-BE54-4987-AB8F-E71D065FC7A6}" type="presParOf" srcId="{26C0A1A4-2136-4C02-85B5-15B2930CF8A0}" destId="{673D8096-A6AD-4849-A662-FAD706ACA6A1}" srcOrd="1" destOrd="0" presId="urn:microsoft.com/office/officeart/2008/layout/SquareAccentList"/>
    <dgm:cxn modelId="{85D3B807-D0A2-43CB-8553-8BE78FEF77BA}" type="presParOf" srcId="{26C0A1A4-2136-4C02-85B5-15B2930CF8A0}" destId="{53292673-E4B5-4714-87DF-EDC8219C27BF}" srcOrd="2" destOrd="0" presId="urn:microsoft.com/office/officeart/2008/layout/SquareAccentList"/>
    <dgm:cxn modelId="{8ADCE851-7852-4116-8F9E-E5B1100A7A97}" type="presParOf" srcId="{788DBD86-E65D-4179-B0F1-155D21654380}" destId="{46965622-5F2C-4A5D-8ED8-05BAE58D32C9}" srcOrd="1" destOrd="0" presId="urn:microsoft.com/office/officeart/2008/layout/SquareAccentList"/>
    <dgm:cxn modelId="{F3AD8127-6A30-4FEC-AA39-69EC647DA662}" type="presParOf" srcId="{46965622-5F2C-4A5D-8ED8-05BAE58D32C9}" destId="{1ABD0FD9-FDEA-4781-AEE4-C7B0031722A3}" srcOrd="0" destOrd="0" presId="urn:microsoft.com/office/officeart/2008/layout/SquareAccentList"/>
    <dgm:cxn modelId="{B0209013-289C-4D53-8419-087F9A923C51}" type="presParOf" srcId="{1ABD0FD9-FDEA-4781-AEE4-C7B0031722A3}" destId="{ACEEBFC5-A039-47DB-A8FA-1FC04F1FFF52}" srcOrd="0" destOrd="0" presId="urn:microsoft.com/office/officeart/2008/layout/SquareAccentList"/>
    <dgm:cxn modelId="{571979C3-8464-463D-8B37-FD9A64F8F55B}" type="presParOf" srcId="{1ABD0FD9-FDEA-4781-AEE4-C7B0031722A3}" destId="{06E397B8-6B41-415B-8208-B9B418EA2EED}" srcOrd="1" destOrd="0" presId="urn:microsoft.com/office/officeart/2008/layout/SquareAccentList"/>
    <dgm:cxn modelId="{993EC6B8-E652-4869-A40A-5C350033C2CB}" type="presParOf" srcId="{46965622-5F2C-4A5D-8ED8-05BAE58D32C9}" destId="{0DA53605-C41C-4317-863A-FE1B3B8E6076}" srcOrd="1" destOrd="0" presId="urn:microsoft.com/office/officeart/2008/layout/SquareAccentList"/>
    <dgm:cxn modelId="{40AB0CEF-A013-46C7-A0EA-1E33143C327F}" type="presParOf" srcId="{0DA53605-C41C-4317-863A-FE1B3B8E6076}" destId="{9606AA82-4B19-4DEA-8078-029675A69233}" srcOrd="0" destOrd="0" presId="urn:microsoft.com/office/officeart/2008/layout/SquareAccentList"/>
    <dgm:cxn modelId="{22C92509-6D1C-45BD-8AF0-65E02D31BE86}" type="presParOf" srcId="{0DA53605-C41C-4317-863A-FE1B3B8E6076}" destId="{7C4DC0F8-41E1-4C22-B2A1-8CD7993B8370}" srcOrd="1" destOrd="0" presId="urn:microsoft.com/office/officeart/2008/layout/SquareAccentList"/>
    <dgm:cxn modelId="{F3C4C270-1714-46D5-A9CD-E66E2801C636}" type="presParOf" srcId="{46965622-5F2C-4A5D-8ED8-05BAE58D32C9}" destId="{4F913B5C-7699-4734-BA2D-1C36556066FF}" srcOrd="2" destOrd="0" presId="urn:microsoft.com/office/officeart/2008/layout/SquareAccentList"/>
    <dgm:cxn modelId="{85C4E3B1-6197-4008-8ED9-A38C2AD47458}" type="presParOf" srcId="{4F913B5C-7699-4734-BA2D-1C36556066FF}" destId="{38C0C7B6-0EF5-4631-835F-51E55D238D53}" srcOrd="0" destOrd="0" presId="urn:microsoft.com/office/officeart/2008/layout/SquareAccentList"/>
    <dgm:cxn modelId="{85C75687-E905-4DBB-844A-583F9834DDEF}" type="presParOf" srcId="{4F913B5C-7699-4734-BA2D-1C36556066FF}" destId="{F2339AE0-09E0-49FD-965A-BAF158C91A8B}" srcOrd="1" destOrd="0" presId="urn:microsoft.com/office/officeart/2008/layout/SquareAccentList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A93E4-0716-46E5-A119-D2881A0A0ED8}">
      <dsp:nvSpPr>
        <dsp:cNvPr id="0" name=""/>
        <dsp:cNvSpPr/>
      </dsp:nvSpPr>
      <dsp:spPr>
        <a:xfrm>
          <a:off x="3507" y="852993"/>
          <a:ext cx="4036051" cy="4748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1D1769-A0CC-49D3-B894-3B85944D1D28}">
      <dsp:nvSpPr>
        <dsp:cNvPr id="0" name=""/>
        <dsp:cNvSpPr/>
      </dsp:nvSpPr>
      <dsp:spPr>
        <a:xfrm>
          <a:off x="0" y="1008113"/>
          <a:ext cx="296502" cy="2965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25A83-CFAC-415E-A0B9-5C544FCD4FF0}">
      <dsp:nvSpPr>
        <dsp:cNvPr id="0" name=""/>
        <dsp:cNvSpPr/>
      </dsp:nvSpPr>
      <dsp:spPr>
        <a:xfrm>
          <a:off x="3507" y="0"/>
          <a:ext cx="4036051" cy="852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68580" rIns="102870" bIns="6858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400" kern="1200" dirty="0" smtClean="0"/>
            <a:t>Font-End</a:t>
          </a:r>
          <a:endParaRPr lang="zh-CN" altLang="en-US" sz="5400" kern="1200" dirty="0"/>
        </a:p>
      </dsp:txBody>
      <dsp:txXfrm>
        <a:off x="3507" y="0"/>
        <a:ext cx="4036051" cy="852993"/>
      </dsp:txXfrm>
    </dsp:sp>
    <dsp:sp modelId="{C162187C-0F77-450E-8291-3D599C037C78}">
      <dsp:nvSpPr>
        <dsp:cNvPr id="0" name=""/>
        <dsp:cNvSpPr/>
      </dsp:nvSpPr>
      <dsp:spPr>
        <a:xfrm>
          <a:off x="3507" y="1722459"/>
          <a:ext cx="296495" cy="2964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2281D-443A-4359-AAFC-C06AC97E7B11}">
      <dsp:nvSpPr>
        <dsp:cNvPr id="0" name=""/>
        <dsp:cNvSpPr/>
      </dsp:nvSpPr>
      <dsp:spPr>
        <a:xfrm>
          <a:off x="286030" y="1525141"/>
          <a:ext cx="3753528" cy="691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作用：</a:t>
          </a:r>
          <a:r>
            <a:rPr lang="en-US" altLang="zh-CN" sz="1500" kern="1200" dirty="0" smtClean="0"/>
            <a:t>constructing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pose graph</a:t>
          </a:r>
          <a:endParaRPr lang="zh-CN" altLang="en-US" sz="1500" kern="1200" dirty="0"/>
        </a:p>
      </dsp:txBody>
      <dsp:txXfrm>
        <a:off x="286030" y="1525141"/>
        <a:ext cx="3753528" cy="691132"/>
      </dsp:txXfrm>
    </dsp:sp>
    <dsp:sp modelId="{2B1D30F9-8107-4058-A827-8B8C95E2975C}">
      <dsp:nvSpPr>
        <dsp:cNvPr id="0" name=""/>
        <dsp:cNvSpPr/>
      </dsp:nvSpPr>
      <dsp:spPr>
        <a:xfrm>
          <a:off x="3507" y="2413591"/>
          <a:ext cx="296495" cy="2964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527071"/>
              <a:satOff val="4259"/>
              <a:lumOff val="-5216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811E63-F672-4A09-A8F5-AA5B60D21E8F}">
      <dsp:nvSpPr>
        <dsp:cNvPr id="0" name=""/>
        <dsp:cNvSpPr/>
      </dsp:nvSpPr>
      <dsp:spPr>
        <a:xfrm>
          <a:off x="286030" y="2216273"/>
          <a:ext cx="3753528" cy="691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利用</a:t>
          </a:r>
          <a:r>
            <a:rPr lang="en-US" altLang="zh-CN" sz="1500" kern="1200" dirty="0" smtClean="0"/>
            <a:t>SURF</a:t>
          </a:r>
          <a:r>
            <a:rPr lang="zh-CN" altLang="en-US" sz="1500" kern="1200" dirty="0" smtClean="0"/>
            <a:t>进行帧与帧间的图像匹配</a:t>
          </a:r>
          <a:endParaRPr lang="zh-CN" altLang="en-US" sz="1500" kern="1200" dirty="0"/>
        </a:p>
      </dsp:txBody>
      <dsp:txXfrm>
        <a:off x="286030" y="2216273"/>
        <a:ext cx="3753528" cy="691132"/>
      </dsp:txXfrm>
    </dsp:sp>
    <dsp:sp modelId="{1F2FB93F-106C-487D-8D00-D57FE808EBED}">
      <dsp:nvSpPr>
        <dsp:cNvPr id="0" name=""/>
        <dsp:cNvSpPr/>
      </dsp:nvSpPr>
      <dsp:spPr>
        <a:xfrm>
          <a:off x="3507" y="3104723"/>
          <a:ext cx="296495" cy="2964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054142"/>
              <a:satOff val="8519"/>
              <a:lumOff val="-10432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913227-9976-4714-BA7F-75BB6D5E05BD}">
      <dsp:nvSpPr>
        <dsp:cNvPr id="0" name=""/>
        <dsp:cNvSpPr/>
      </dsp:nvSpPr>
      <dsp:spPr>
        <a:xfrm>
          <a:off x="288019" y="3024338"/>
          <a:ext cx="3753528" cy="691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用</a:t>
          </a:r>
          <a:r>
            <a:rPr lang="en-US" altLang="zh-CN" sz="1500" kern="1200" dirty="0" smtClean="0"/>
            <a:t>RANSAC</a:t>
          </a:r>
          <a:r>
            <a:rPr lang="zh-CN" altLang="en-US" sz="1500" kern="1200" dirty="0" smtClean="0"/>
            <a:t>和</a:t>
          </a:r>
          <a:r>
            <a:rPr lang="en-US" altLang="zh-CN" sz="1500" kern="1200" dirty="0" smtClean="0"/>
            <a:t>ICP</a:t>
          </a:r>
          <a:r>
            <a:rPr lang="zh-CN" altLang="en-US" sz="1500" kern="1200" dirty="0" smtClean="0"/>
            <a:t>剔除误匹配，并求出摄像机的转移矩阵</a:t>
          </a:r>
          <a:endParaRPr lang="en-US" altLang="zh-CN" sz="1500" kern="1200" dirty="0" smtClean="0"/>
        </a:p>
      </dsp:txBody>
      <dsp:txXfrm>
        <a:off x="288019" y="3024338"/>
        <a:ext cx="3753528" cy="691132"/>
      </dsp:txXfrm>
    </dsp:sp>
    <dsp:sp modelId="{72832DF1-BB0C-4506-9B6B-CE7F2919948A}">
      <dsp:nvSpPr>
        <dsp:cNvPr id="0" name=""/>
        <dsp:cNvSpPr/>
      </dsp:nvSpPr>
      <dsp:spPr>
        <a:xfrm>
          <a:off x="4241361" y="852993"/>
          <a:ext cx="4036051" cy="474829"/>
        </a:xfrm>
        <a:prstGeom prst="rect">
          <a:avLst/>
        </a:prstGeom>
        <a:solidFill>
          <a:schemeClr val="accent2">
            <a:hueOff val="-12635355"/>
            <a:satOff val="21297"/>
            <a:lumOff val="-26079"/>
            <a:alphaOff val="0"/>
          </a:schemeClr>
        </a:solidFill>
        <a:ln w="12700" cap="flat" cmpd="sng" algn="ctr">
          <a:solidFill>
            <a:schemeClr val="accent2">
              <a:hueOff val="-12635355"/>
              <a:satOff val="21297"/>
              <a:lumOff val="-26079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D8096-A6AD-4849-A662-FAD706ACA6A1}">
      <dsp:nvSpPr>
        <dsp:cNvPr id="0" name=""/>
        <dsp:cNvSpPr/>
      </dsp:nvSpPr>
      <dsp:spPr>
        <a:xfrm>
          <a:off x="4241361" y="1031320"/>
          <a:ext cx="296502" cy="2965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2635355"/>
              <a:satOff val="21297"/>
              <a:lumOff val="-26079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92673-E4B5-4714-87DF-EDC8219C27BF}">
      <dsp:nvSpPr>
        <dsp:cNvPr id="0" name=""/>
        <dsp:cNvSpPr/>
      </dsp:nvSpPr>
      <dsp:spPr>
        <a:xfrm>
          <a:off x="4241361" y="0"/>
          <a:ext cx="4036051" cy="852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68580" rIns="102870" bIns="6858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400" kern="1200" dirty="0" smtClean="0"/>
            <a:t>Back-End</a:t>
          </a:r>
          <a:endParaRPr lang="zh-CN" altLang="en-US" sz="5400" kern="1200" dirty="0"/>
        </a:p>
      </dsp:txBody>
      <dsp:txXfrm>
        <a:off x="4241361" y="0"/>
        <a:ext cx="4036051" cy="852993"/>
      </dsp:txXfrm>
    </dsp:sp>
    <dsp:sp modelId="{ACEEBFC5-A039-47DB-A8FA-1FC04F1FFF52}">
      <dsp:nvSpPr>
        <dsp:cNvPr id="0" name=""/>
        <dsp:cNvSpPr/>
      </dsp:nvSpPr>
      <dsp:spPr>
        <a:xfrm>
          <a:off x="4241361" y="1722459"/>
          <a:ext cx="296495" cy="2964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581213"/>
              <a:satOff val="12778"/>
              <a:lumOff val="-15647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397B8-6B41-415B-8208-B9B418EA2EED}">
      <dsp:nvSpPr>
        <dsp:cNvPr id="0" name=""/>
        <dsp:cNvSpPr/>
      </dsp:nvSpPr>
      <dsp:spPr>
        <a:xfrm>
          <a:off x="4523884" y="1525141"/>
          <a:ext cx="3753528" cy="691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利用</a:t>
          </a:r>
          <a:r>
            <a:rPr lang="en-US" altLang="zh-CN" sz="1500" kern="1200" dirty="0" smtClean="0"/>
            <a:t>g2O</a:t>
          </a:r>
          <a:r>
            <a:rPr lang="zh-CN" altLang="en-US" sz="1500" kern="1200" dirty="0" smtClean="0"/>
            <a:t>优化</a:t>
          </a:r>
          <a:r>
            <a:rPr lang="en-US" altLang="zh-CN" sz="1500" kern="1200" dirty="0" smtClean="0"/>
            <a:t>pose graphics</a:t>
          </a:r>
          <a:endParaRPr lang="zh-CN" altLang="en-US" sz="1500" kern="1200" dirty="0"/>
        </a:p>
      </dsp:txBody>
      <dsp:txXfrm>
        <a:off x="4523884" y="1525141"/>
        <a:ext cx="3753528" cy="691132"/>
      </dsp:txXfrm>
    </dsp:sp>
    <dsp:sp modelId="{9606AA82-4B19-4DEA-8078-029675A69233}">
      <dsp:nvSpPr>
        <dsp:cNvPr id="0" name=""/>
        <dsp:cNvSpPr/>
      </dsp:nvSpPr>
      <dsp:spPr>
        <a:xfrm>
          <a:off x="4241361" y="2413591"/>
          <a:ext cx="296495" cy="2964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108284"/>
              <a:satOff val="17038"/>
              <a:lumOff val="-20863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DC0F8-41E1-4C22-B2A1-8CD7993B8370}">
      <dsp:nvSpPr>
        <dsp:cNvPr id="0" name=""/>
        <dsp:cNvSpPr/>
      </dsp:nvSpPr>
      <dsp:spPr>
        <a:xfrm>
          <a:off x="4523884" y="2216273"/>
          <a:ext cx="3753528" cy="691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4523884" y="2216273"/>
        <a:ext cx="3753528" cy="691132"/>
      </dsp:txXfrm>
    </dsp:sp>
    <dsp:sp modelId="{38C0C7B6-0EF5-4631-835F-51E55D238D53}">
      <dsp:nvSpPr>
        <dsp:cNvPr id="0" name=""/>
        <dsp:cNvSpPr/>
      </dsp:nvSpPr>
      <dsp:spPr>
        <a:xfrm>
          <a:off x="4241361" y="3104723"/>
          <a:ext cx="296495" cy="2964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2635355"/>
              <a:satOff val="21297"/>
              <a:lumOff val="-26079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339AE0-09E0-49FD-965A-BAF158C91A8B}">
      <dsp:nvSpPr>
        <dsp:cNvPr id="0" name=""/>
        <dsp:cNvSpPr/>
      </dsp:nvSpPr>
      <dsp:spPr>
        <a:xfrm>
          <a:off x="4523884" y="2907405"/>
          <a:ext cx="3753528" cy="691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 dirty="0"/>
        </a:p>
      </dsp:txBody>
      <dsp:txXfrm>
        <a:off x="4523884" y="2907405"/>
        <a:ext cx="3753528" cy="691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92129-E7EF-4611-BFE2-F7EBDF08CB51}" type="datetimeFigureOut">
              <a:rPr lang="zh-CN" altLang="en-US" smtClean="0"/>
              <a:pPr/>
              <a:t>2013/10/28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1901E-ADD1-44CC-99B3-17E5A7A0F3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F75B793-7D77-4AD4-A55E-B7006439D55E}" type="slidenum">
              <a:rPr lang="en-US"/>
              <a:pPr/>
              <a:t>40</a:t>
            </a:fld>
            <a:endParaRPr lang="en-US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56930" y="685056"/>
            <a:ext cx="4944140" cy="34295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2458" y="4342940"/>
            <a:ext cx="5022350" cy="410607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882831-83A3-45A6-B8F4-3E6C4CF8C821}" type="slidenum">
              <a:rPr lang="en-US"/>
              <a:pPr/>
              <a:t>58</a:t>
            </a:fld>
            <a:endParaRPr lang="en-US"/>
          </a:p>
        </p:txBody>
      </p:sp>
      <p:sp>
        <p:nvSpPr>
          <p:cNvPr id="337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56930" y="685056"/>
            <a:ext cx="4939539" cy="342527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2458" y="4342940"/>
            <a:ext cx="5022350" cy="410607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B66F8A0-EE64-420D-A8FD-62F51795854C}" type="slidenum">
              <a:rPr lang="en-US"/>
              <a:pPr/>
              <a:t>59</a:t>
            </a:fld>
            <a:endParaRPr lang="en-US"/>
          </a:p>
        </p:txBody>
      </p:sp>
      <p:sp>
        <p:nvSpPr>
          <p:cNvPr id="348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2458" y="4342940"/>
            <a:ext cx="5022350" cy="410607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23C5F84-675A-4CBA-A8FC-1F5110F88FAD}" type="slidenum">
              <a:rPr lang="en-US"/>
              <a:pPr/>
              <a:t>62</a:t>
            </a:fld>
            <a:endParaRPr lang="en-US"/>
          </a:p>
        </p:txBody>
      </p:sp>
      <p:sp>
        <p:nvSpPr>
          <p:cNvPr id="358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2458" y="4342940"/>
            <a:ext cx="5022350" cy="410607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5D994E7-D267-4188-B537-69B5FA6336AF}" type="slidenum">
              <a:rPr lang="en-US"/>
              <a:pPr/>
              <a:t>63</a:t>
            </a:fld>
            <a:endParaRPr lang="en-US"/>
          </a:p>
        </p:txBody>
      </p:sp>
      <p:sp>
        <p:nvSpPr>
          <p:cNvPr id="368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2458" y="4342940"/>
            <a:ext cx="5022350" cy="410607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78C82E-2474-4850-912C-4DA30D9C8295}" type="slidenum">
              <a:rPr lang="en-US"/>
              <a:pPr/>
              <a:t>48</a:t>
            </a:fld>
            <a:endParaRPr lang="en-US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56930" y="685056"/>
            <a:ext cx="4944140" cy="34295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2458" y="4342940"/>
            <a:ext cx="5022350" cy="410607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32A526-4D3C-4C70-BE7B-9094ED6FAF66}" type="slidenum">
              <a:rPr lang="en-US"/>
              <a:pPr/>
              <a:t>49</a:t>
            </a:fld>
            <a:endParaRPr lang="en-US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56930" y="685056"/>
            <a:ext cx="4944140" cy="34295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2458" y="4342940"/>
            <a:ext cx="5022350" cy="410607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72958F-2782-4D3D-BB71-6CB443F72560}" type="slidenum">
              <a:rPr lang="en-US"/>
              <a:pPr/>
              <a:t>50</a:t>
            </a:fld>
            <a:endParaRPr lang="en-US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56930" y="685056"/>
            <a:ext cx="4944140" cy="34295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2458" y="4342940"/>
            <a:ext cx="5022350" cy="410607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405396-9D87-41D1-A662-2DDEBD9A012D}" type="slidenum">
              <a:rPr lang="en-US"/>
              <a:pPr/>
              <a:t>51</a:t>
            </a:fld>
            <a:endParaRPr lang="en-US"/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56930" y="685056"/>
            <a:ext cx="4944140" cy="34295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2458" y="4342940"/>
            <a:ext cx="5022350" cy="410607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912BE90-F471-459C-B2A2-417ADB9D1023}" type="slidenum">
              <a:rPr lang="en-US"/>
              <a:pPr/>
              <a:t>52</a:t>
            </a:fld>
            <a:endParaRPr lang="en-US"/>
          </a:p>
        </p:txBody>
      </p:sp>
      <p:sp>
        <p:nvSpPr>
          <p:cNvPr id="307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56930" y="685056"/>
            <a:ext cx="4944140" cy="34295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2458" y="4342940"/>
            <a:ext cx="5022350" cy="410607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F1A459B-D52F-41EA-B00B-D48005CBC69B}" type="slidenum">
              <a:rPr lang="en-US"/>
              <a:pPr/>
              <a:t>53</a:t>
            </a:fld>
            <a:endParaRPr lang="en-US"/>
          </a:p>
        </p:txBody>
      </p:sp>
      <p:sp>
        <p:nvSpPr>
          <p:cNvPr id="317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56930" y="685056"/>
            <a:ext cx="4939539" cy="342527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2458" y="4342940"/>
            <a:ext cx="5022350" cy="410607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821690-29A8-4D1C-AAA4-A814D99893AA}" type="slidenum">
              <a:rPr lang="en-US"/>
              <a:pPr/>
              <a:t>57</a:t>
            </a:fld>
            <a:endParaRPr lang="en-US"/>
          </a:p>
        </p:txBody>
      </p:sp>
      <p:sp>
        <p:nvSpPr>
          <p:cNvPr id="327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85800"/>
            <a:ext cx="4560887" cy="34210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2458" y="4342940"/>
            <a:ext cx="5022350" cy="410607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940F34F3-53D3-40F9-BF7E-8748AD8874C4}" type="datetimeFigureOut">
              <a:rPr lang="zh-CN" altLang="en-US" smtClean="0"/>
              <a:pPr/>
              <a:t>2013/10/28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直接连接符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椭圆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椭圆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椭圆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72DA17F8-301E-4629-AF64-56160AD702A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34F3-53D3-40F9-BF7E-8748AD8874C4}" type="datetimeFigureOut">
              <a:rPr lang="zh-CN" altLang="en-US" smtClean="0"/>
              <a:pPr/>
              <a:t>2013/10/28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17F8-301E-4629-AF64-56160AD702A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34F3-53D3-40F9-BF7E-8748AD8874C4}" type="datetimeFigureOut">
              <a:rPr lang="zh-CN" altLang="en-US" smtClean="0"/>
              <a:pPr/>
              <a:t>2013/10/28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17F8-301E-4629-AF64-56160AD702A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7358063" cy="1714499"/>
          </a:xfrm>
          <a:prstGeom prst="rect">
            <a:avLst/>
          </a:prstGeom>
          <a:noFill/>
          <a:ln>
            <a:noFill/>
          </a:ln>
        </p:spPr>
        <p:txBody>
          <a:bodyPr lIns="64281" tIns="64281" rIns="64281" bIns="64281" anchor="ctr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892969" y="1946672"/>
            <a:ext cx="7358063" cy="4018359"/>
          </a:xfrm>
          <a:prstGeom prst="rect">
            <a:avLst/>
          </a:prstGeom>
          <a:noFill/>
          <a:ln>
            <a:noFill/>
          </a:ln>
        </p:spPr>
        <p:txBody>
          <a:bodyPr lIns="64281" tIns="64281" rIns="64281" bIns="64281" anchor="ctr" anchorCtr="0"/>
          <a:lstStyle>
            <a:lvl1pPr algn="l" rtl="0">
              <a:lnSpc>
                <a:spcPct val="100000"/>
              </a:lnSpc>
              <a:spcBef>
                <a:spcPts val="1687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000">
                <a:solidFill>
                  <a:schemeClr val="dk1"/>
                </a:solidFill>
              </a:defRPr>
            </a:lvl1pPr>
            <a:lvl2pPr marL="901866" indent="-209840" algn="l" rtl="0">
              <a:lnSpc>
                <a:spcPct val="100000"/>
              </a:lnSpc>
              <a:spcBef>
                <a:spcPts val="1687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000">
                <a:solidFill>
                  <a:schemeClr val="dk1"/>
                </a:solidFill>
              </a:defRPr>
            </a:lvl2pPr>
            <a:lvl3pPr marL="1214394" indent="-209840" algn="l" rtl="0">
              <a:lnSpc>
                <a:spcPct val="100000"/>
              </a:lnSpc>
              <a:spcBef>
                <a:spcPts val="1687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000">
                <a:solidFill>
                  <a:schemeClr val="dk1"/>
                </a:solidFill>
              </a:defRPr>
            </a:lvl3pPr>
            <a:lvl4pPr marL="1526922" indent="-209840" algn="l" rtl="0">
              <a:lnSpc>
                <a:spcPct val="100000"/>
              </a:lnSpc>
              <a:spcBef>
                <a:spcPts val="1687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000">
                <a:solidFill>
                  <a:schemeClr val="dk1"/>
                </a:solidFill>
              </a:defRPr>
            </a:lvl4pPr>
            <a:lvl5pPr marL="1839450" indent="-209840" algn="l" rtl="0">
              <a:lnSpc>
                <a:spcPct val="100000"/>
              </a:lnSpc>
              <a:spcBef>
                <a:spcPts val="1687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000">
                <a:solidFill>
                  <a:schemeClr val="dk1"/>
                </a:solidFill>
              </a:defRPr>
            </a:lvl5pPr>
            <a:lvl6pPr marL="2151978" indent="-209840" algn="l" rtl="0">
              <a:lnSpc>
                <a:spcPct val="100000"/>
              </a:lnSpc>
              <a:spcBef>
                <a:spcPts val="1687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000">
                <a:solidFill>
                  <a:schemeClr val="dk1"/>
                </a:solidFill>
              </a:defRPr>
            </a:lvl6pPr>
            <a:lvl7pPr marL="2464506" indent="-209840" algn="l" rtl="0">
              <a:lnSpc>
                <a:spcPct val="100000"/>
              </a:lnSpc>
              <a:spcBef>
                <a:spcPts val="1687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000">
                <a:solidFill>
                  <a:schemeClr val="dk1"/>
                </a:solidFill>
              </a:defRPr>
            </a:lvl7pPr>
            <a:lvl8pPr marL="2777034" indent="-209840" algn="l" rtl="0">
              <a:lnSpc>
                <a:spcPct val="100000"/>
              </a:lnSpc>
              <a:spcBef>
                <a:spcPts val="1687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000">
                <a:solidFill>
                  <a:schemeClr val="dk1"/>
                </a:solidFill>
              </a:defRPr>
            </a:lvl8pPr>
            <a:lvl9pPr marL="3089562" indent="-209840" algn="l" rtl="0">
              <a:lnSpc>
                <a:spcPct val="100000"/>
              </a:lnSpc>
              <a:spcBef>
                <a:spcPts val="1687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876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362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62400"/>
            <a:ext cx="3810000" cy="2362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Probabilistic Robotics Course at the Universiteit van Amsterdam</a:t>
            </a:r>
            <a:endParaRPr lang="en-US" altLang="en-US" sz="140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33D86-147C-4868-B21C-E710EC98E0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876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876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Probabilistic Robotics Course at the Universiteit van Amsterdam</a:t>
            </a:r>
            <a:endParaRPr lang="en-US" altLang="en-US" sz="14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8A56A-291B-46E3-A0B3-AF7D70CDF7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40F34F3-53D3-40F9-BF7E-8748AD8874C4}" type="datetimeFigureOut">
              <a:rPr lang="zh-CN" altLang="en-US" smtClean="0"/>
              <a:pPr/>
              <a:t>2013/10/28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2DA17F8-301E-4629-AF64-56160AD702A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940F34F3-53D3-40F9-BF7E-8748AD8874C4}" type="datetimeFigureOut">
              <a:rPr lang="zh-CN" altLang="en-US" smtClean="0"/>
              <a:pPr/>
              <a:t>2013/10/28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接连接符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直接连接符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椭圆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椭圆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椭圆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直接连接符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72DA17F8-301E-4629-AF64-56160AD702A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34F3-53D3-40F9-BF7E-8748AD8874C4}" type="datetimeFigureOut">
              <a:rPr lang="zh-CN" altLang="en-US" smtClean="0"/>
              <a:pPr/>
              <a:t>2013/10/28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17F8-301E-4629-AF64-56160AD702A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34F3-53D3-40F9-BF7E-8748AD8874C4}" type="datetimeFigureOut">
              <a:rPr lang="zh-CN" altLang="en-US" smtClean="0"/>
              <a:pPr/>
              <a:t>2013/10/28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17F8-301E-4629-AF64-56160AD702A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40F34F3-53D3-40F9-BF7E-8748AD8874C4}" type="datetimeFigureOut">
              <a:rPr lang="zh-CN" altLang="en-US" smtClean="0"/>
              <a:pPr/>
              <a:t>2013/10/28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2DA17F8-301E-4629-AF64-56160AD702A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34F3-53D3-40F9-BF7E-8748AD8874C4}" type="datetimeFigureOut">
              <a:rPr lang="zh-CN" altLang="en-US" smtClean="0"/>
              <a:pPr/>
              <a:t>2013/10/28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17F8-301E-4629-AF64-56160AD702A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椭圆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40F34F3-53D3-40F9-BF7E-8748AD8874C4}" type="datetimeFigureOut">
              <a:rPr lang="zh-CN" altLang="en-US" smtClean="0"/>
              <a:pPr/>
              <a:t>2013/10/28</a:t>
            </a:fld>
            <a:endParaRPr lang="zh-CN" altLang="en-US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2DA17F8-301E-4629-AF64-56160AD702A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椭圆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直接连接符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40F34F3-53D3-40F9-BF7E-8748AD8874C4}" type="datetimeFigureOut">
              <a:rPr lang="zh-CN" altLang="en-US" smtClean="0"/>
              <a:pPr/>
              <a:t>2013/10/28</a:t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2DA17F8-301E-4629-AF64-56160AD702A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940F34F3-53D3-40F9-BF7E-8748AD8874C4}" type="datetimeFigureOut">
              <a:rPr lang="zh-CN" altLang="en-US" smtClean="0"/>
              <a:pPr/>
              <a:t>2013/10/28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椭圆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2DA17F8-301E-4629-AF64-56160AD702A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://en.wikipedia.org/wiki/Conjugate_gradient_metho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://en.wikipedia.org/wiki/Conjugate_gradient_method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rimesense.com/wp-content/uploads/2012/12/PrimeSenses_3DsensorsWeb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&#24037;&#20316;\&#35838;&#31243;&#24037;&#20316;\&#31227;&#21160;&#26426;&#22120;&#20154;&#23548;&#33322;&#29702;&#35770;&#65288;&#27010;&#29575;&#26426;&#22120;&#20154;&#23398;&#65289;\2013&#31179;&#35838;&#31243;\&#25945;&#23398;PPT\Lecture%2014-2013\6D%20SLAM%20with%20RGB-D%20Data%20from%20Kinect_2.mp4" TargetMode="Externa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&#24037;&#20316;\&#35838;&#31243;&#24037;&#20316;\&#31227;&#21160;&#26426;&#22120;&#20154;&#23548;&#33322;&#29702;&#35770;&#65288;&#27010;&#29575;&#26426;&#22120;&#20154;&#23398;&#65289;\2013&#31179;&#35838;&#31243;\&#25945;&#23398;PPT\Lecture%2014-2013\RGBD-6D-SLAM%20-%20Free-Hand%203D%20Model%20Reconstruction.mp4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&#24037;&#20316;\&#35838;&#31243;&#24037;&#20316;\&#31227;&#21160;&#26426;&#22120;&#20154;&#23548;&#33322;&#29702;&#35770;&#65288;&#27010;&#29575;&#26426;&#22120;&#20154;&#23398;&#65289;\2013&#31179;&#35838;&#31243;\&#25945;&#23398;PPT\Lecture%2014-2013\RGBD-6D-SLAM%20-%20Reconstruction%20of%20a%20Teddy.mp4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4" y="1000108"/>
            <a:ext cx="9001156" cy="278608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>
                <a:solidFill>
                  <a:srgbClr val="FF0000"/>
                </a:solidFill>
              </a:rPr>
              <a:t>Lecture 14</a:t>
            </a:r>
            <a:r>
              <a:rPr lang="zh-CN" altLang="en-US" sz="4800" dirty="0" smtClean="0">
                <a:solidFill>
                  <a:srgbClr val="FF0000"/>
                </a:solidFill>
              </a:rPr>
              <a:t>：</a:t>
            </a:r>
            <a:r>
              <a:rPr lang="en-US" altLang="zh-CN" sz="4800" dirty="0" smtClean="0">
                <a:solidFill>
                  <a:srgbClr val="FF0000"/>
                </a:solidFill>
              </a:rPr>
              <a:t/>
            </a:r>
            <a:br>
              <a:rPr lang="en-US" altLang="zh-CN" sz="4800" dirty="0" smtClean="0">
                <a:solidFill>
                  <a:srgbClr val="FF0000"/>
                </a:solidFill>
              </a:rPr>
            </a:br>
            <a:r>
              <a:rPr lang="en-US" altLang="zh-CN" sz="3700" dirty="0" smtClean="0"/>
              <a:t>The Graph based SLAM Algorithms</a:t>
            </a:r>
            <a:endParaRPr lang="zh-CN" altLang="en-US" sz="3700" dirty="0"/>
          </a:p>
        </p:txBody>
      </p:sp>
      <p:pic>
        <p:nvPicPr>
          <p:cNvPr id="1025" name="Picture 1" descr="http://www.hitsz.edu.cn/site/main/images-2011/logo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684774" cy="1052736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608108" y="4714884"/>
            <a:ext cx="8535892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 smtClean="0"/>
              <a:t>Department of Mechanical Engineering and Automation</a:t>
            </a:r>
          </a:p>
          <a:p>
            <a:r>
              <a:rPr lang="en-US" altLang="zh-CN" sz="2000" b="1" dirty="0" smtClean="0"/>
              <a:t>                                         </a:t>
            </a:r>
            <a:r>
              <a:rPr lang="en-US" altLang="zh-CN" sz="2000" b="1" dirty="0" err="1" smtClean="0"/>
              <a:t>Haoyao</a:t>
            </a:r>
            <a:r>
              <a:rPr lang="en-US" altLang="zh-CN" sz="2000" b="1" dirty="0" smtClean="0"/>
              <a:t> Chen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9CFD3-DE56-4273-9597-53117E40E9EC}" type="slidenum">
              <a:rPr lang="en-US" altLang="en-US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>
                <a:latin typeface="Arial" charset="0"/>
                <a:ea typeface="宋体" charset="-122"/>
              </a:rPr>
              <a:t>Reducing the dependence graph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786688" cy="4876800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zh-CN" sz="2000" smtClean="0">
                <a:latin typeface="Arial" charset="0"/>
                <a:ea typeface="宋体" charset="-122"/>
              </a:rPr>
              <a:t>The final result: </a:t>
            </a:r>
          </a:p>
          <a:p>
            <a:pPr marL="381000" indent="-381000">
              <a:buFont typeface="Zapf Dingbats" charset="2"/>
              <a:buNone/>
            </a:pPr>
            <a:endParaRPr lang="en-US" altLang="zh-CN" sz="2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 smtClean="0">
                <a:latin typeface="Arial" charset="0"/>
                <a:ea typeface="宋体" charset="-122"/>
              </a:rPr>
              <a:t>The resulting </a:t>
            </a:r>
            <a:r>
              <a:rPr lang="en-US" altLang="zh-CN" sz="2000" i="1" smtClean="0">
                <a:latin typeface="Arial" charset="0"/>
                <a:ea typeface="宋体" charset="-122"/>
              </a:rPr>
              <a:t>information matrix</a:t>
            </a:r>
            <a:r>
              <a:rPr lang="en-US" altLang="zh-CN" sz="2000" smtClean="0">
                <a:latin typeface="Arial" charset="0"/>
                <a:ea typeface="宋体" charset="-122"/>
              </a:rPr>
              <a:t> is much smaller. </a:t>
            </a:r>
            <a:br>
              <a:rPr lang="en-US" altLang="zh-CN" sz="2000" smtClean="0">
                <a:latin typeface="Arial" charset="0"/>
                <a:ea typeface="宋体" charset="-122"/>
              </a:rPr>
            </a:br>
            <a:r>
              <a:rPr lang="en-US" altLang="zh-CN" sz="2000" smtClean="0">
                <a:latin typeface="Arial" charset="0"/>
                <a:ea typeface="宋体" charset="-122"/>
              </a:rPr>
              <a:t>This reduction can be done in time linear in size </a:t>
            </a:r>
            <a:r>
              <a:rPr lang="en-US" altLang="zh-CN" sz="2000" i="1" smtClean="0">
                <a:latin typeface="Arial" charset="0"/>
                <a:ea typeface="宋体" charset="-122"/>
              </a:rPr>
              <a:t>N</a:t>
            </a: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</p:txBody>
      </p:sp>
      <p:pic>
        <p:nvPicPr>
          <p:cNvPr id="14342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287463" y="2520950"/>
            <a:ext cx="6210300" cy="243998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FB8A63-D661-4274-9CDC-E44220BE8175}" type="slidenum">
              <a:rPr lang="en-US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71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8001000" cy="685800"/>
          </a:xfrm>
        </p:spPr>
        <p:txBody>
          <a:bodyPr>
            <a:normAutofit fontScale="90000"/>
          </a:bodyPr>
          <a:lstStyle/>
          <a:p>
            <a:r>
              <a:rPr lang="en-US" altLang="zh-CN" sz="2800" smtClean="0">
                <a:latin typeface="Arial" charset="0"/>
                <a:ea typeface="宋体" charset="-122"/>
              </a:rPr>
              <a:t>Updating the full state estimate from the path</a:t>
            </a:r>
          </a:p>
        </p:txBody>
      </p:sp>
      <p:sp>
        <p:nvSpPr>
          <p:cNvPr id="71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>
            <a:normAutofit lnSpcReduction="10000"/>
          </a:bodyPr>
          <a:lstStyle/>
          <a:p>
            <a:pPr marL="381000" indent="-381000">
              <a:buFont typeface="Zapf Dingbats" charset="2"/>
              <a:buNone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There is now an estimate of the path robot</a:t>
            </a: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This requires to solve a system of linear equations, </a:t>
            </a:r>
            <a:br>
              <a:rPr lang="en-US" altLang="zh-CN" sz="2000" dirty="0" smtClean="0">
                <a:latin typeface="Arial" charset="0"/>
                <a:ea typeface="宋体" charset="-122"/>
              </a:rPr>
            </a:br>
            <a:r>
              <a:rPr lang="en-US" altLang="zh-CN" sz="2000" dirty="0" smtClean="0">
                <a:latin typeface="Arial" charset="0"/>
                <a:ea typeface="宋体" charset="-122"/>
              </a:rPr>
              <a:t>which is not linear in size </a:t>
            </a:r>
            <a:r>
              <a:rPr lang="en-US" altLang="zh-CN" sz="2000" i="1" dirty="0" smtClean="0">
                <a:latin typeface="Arial" charset="0"/>
                <a:ea typeface="宋体" charset="-122"/>
              </a:rPr>
              <a:t>t </a:t>
            </a:r>
            <a:r>
              <a:rPr lang="en-US" altLang="zh-CN" sz="2000" dirty="0" smtClean="0">
                <a:latin typeface="Arial" charset="0"/>
                <a:ea typeface="宋体" charset="-122"/>
              </a:rPr>
              <a:t>due to cycles (loop closures!). </a:t>
            </a:r>
          </a:p>
          <a:p>
            <a:pPr marL="381000" indent="-381000">
              <a:buFont typeface="Zapf Dingbats" charset="2"/>
              <a:buNone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When found, the map can be recovered. For each landmark </a:t>
            </a:r>
            <a:r>
              <a:rPr lang="en-US" altLang="zh-CN" sz="2000" i="1" dirty="0" err="1" smtClean="0">
                <a:latin typeface="Arial" charset="0"/>
                <a:ea typeface="宋体" charset="-122"/>
              </a:rPr>
              <a:t>m</a:t>
            </a:r>
            <a:r>
              <a:rPr lang="en-US" altLang="zh-CN" sz="2000" i="1" baseline="-25000" dirty="0" err="1" smtClean="0">
                <a:latin typeface="Arial" charset="0"/>
                <a:ea typeface="宋体" charset="-122"/>
              </a:rPr>
              <a:t>j</a:t>
            </a:r>
            <a:r>
              <a:rPr lang="en-US" altLang="zh-CN" sz="2000" dirty="0" smtClean="0">
                <a:latin typeface="Arial" charset="0"/>
                <a:ea typeface="宋体" charset="-122"/>
              </a:rPr>
              <a:t>:</a:t>
            </a:r>
            <a:endParaRPr lang="en-US" altLang="zh-CN" sz="2000" i="1" dirty="0" smtClean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dirty="0" smtClean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 dirty="0" smtClean="0">
                <a:latin typeface="Arial" charset="0"/>
                <a:ea typeface="宋体" charset="-122"/>
                <a:sym typeface="Symbol" pitchFamily="18" charset="2"/>
              </a:rPr>
              <a:t>In addition, an estimate of the covariance </a:t>
            </a:r>
            <a:r>
              <a:rPr lang="el-GR" altLang="zh-CN" sz="2000" i="1" dirty="0" smtClean="0">
                <a:latin typeface="Arial" charset="0"/>
                <a:cs typeface="Arial" charset="0"/>
                <a:sym typeface="Symbol" pitchFamily="18" charset="2"/>
              </a:rPr>
              <a:t>Σ</a:t>
            </a:r>
            <a:r>
              <a:rPr lang="en-US" altLang="zh-CN" sz="2000" i="1" baseline="-25000" dirty="0" smtClean="0">
                <a:latin typeface="Arial" charset="0"/>
                <a:ea typeface="宋体" charset="-122"/>
                <a:cs typeface="Arial" charset="0"/>
                <a:sym typeface="Symbol" pitchFamily="18" charset="2"/>
              </a:rPr>
              <a:t>0:t</a:t>
            </a:r>
            <a:r>
              <a:rPr lang="en-US" altLang="zh-CN" sz="2000" i="1" dirty="0" smtClean="0">
                <a:latin typeface="Arial" charset="0"/>
                <a:ea typeface="宋体" charset="-122"/>
                <a:sym typeface="Symbol" pitchFamily="18" charset="2"/>
              </a:rPr>
              <a:t> </a:t>
            </a:r>
            <a:r>
              <a:rPr lang="en-US" altLang="zh-CN" sz="2000" dirty="0" smtClean="0">
                <a:latin typeface="Arial" charset="0"/>
                <a:ea typeface="宋体" charset="-122"/>
                <a:sym typeface="Symbol" pitchFamily="18" charset="2"/>
              </a:rPr>
              <a:t>over the robot path is known (but not over the full state </a:t>
            </a:r>
            <a:r>
              <a:rPr lang="en-US" altLang="zh-CN" sz="2000" i="1" dirty="0" smtClean="0">
                <a:latin typeface="Arial" charset="0"/>
                <a:ea typeface="宋体" charset="-122"/>
                <a:sym typeface="Symbol" pitchFamily="18" charset="2"/>
              </a:rPr>
              <a:t>y</a:t>
            </a:r>
            <a:r>
              <a:rPr lang="en-US" altLang="zh-CN" sz="2000" dirty="0" smtClean="0">
                <a:latin typeface="Arial" charset="0"/>
                <a:ea typeface="宋体" charset="-122"/>
                <a:sym typeface="Symbol" pitchFamily="18" charset="2"/>
              </a:rPr>
              <a:t>)</a:t>
            </a:r>
            <a:endParaRPr lang="en-US" altLang="zh-CN" sz="2000" i="1" dirty="0" smtClean="0">
              <a:latin typeface="Arial" charset="0"/>
              <a:ea typeface="宋体" charset="-122"/>
              <a:sym typeface="Symbol" pitchFamily="18" charset="2"/>
            </a:endParaRPr>
          </a:p>
        </p:txBody>
      </p:sp>
      <p:graphicFrame>
        <p:nvGraphicFramePr>
          <p:cNvPr id="7170" name="Object 9"/>
          <p:cNvGraphicFramePr>
            <a:graphicFrameLocks noChangeAspect="1"/>
          </p:cNvGraphicFramePr>
          <p:nvPr>
            <p:ph sz="quarter" idx="2"/>
          </p:nvPr>
        </p:nvGraphicFramePr>
        <p:xfrm>
          <a:off x="3011488" y="2141538"/>
          <a:ext cx="1570037" cy="490537"/>
        </p:xfrm>
        <a:graphic>
          <a:graphicData uri="http://schemas.openxmlformats.org/presentationml/2006/ole">
            <p:oleObj spid="_x0000_s106498" name="Equation" r:id="rId3" imgW="812520" imgH="253800" progId="Equation.3">
              <p:embed/>
            </p:oleObj>
          </a:graphicData>
        </a:graphic>
      </p:graphicFrame>
      <p:graphicFrame>
        <p:nvGraphicFramePr>
          <p:cNvPr id="7171" name="Object 10"/>
          <p:cNvGraphicFramePr>
            <a:graphicFrameLocks noChangeAspect="1"/>
          </p:cNvGraphicFramePr>
          <p:nvPr>
            <p:ph sz="quarter" idx="3"/>
          </p:nvPr>
        </p:nvGraphicFramePr>
        <p:xfrm>
          <a:off x="2571736" y="4857760"/>
          <a:ext cx="3187700" cy="541338"/>
        </p:xfrm>
        <a:graphic>
          <a:graphicData uri="http://schemas.openxmlformats.org/presentationml/2006/ole">
            <p:oleObj spid="_x0000_s106499" name="Equation" r:id="rId4" imgW="1574640" imgH="266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15411E-64A8-4335-A627-632A674321C9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48" y="0"/>
            <a:ext cx="7772400" cy="6858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 charset="0"/>
                <a:ea typeface="宋体" charset="-122"/>
              </a:rPr>
              <a:t>Full Algorithm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8596" y="2000240"/>
            <a:ext cx="8370888" cy="4064007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The previous steps should be iterated to get a reliable state estimate </a:t>
            </a:r>
            <a:r>
              <a:rPr lang="el-GR" altLang="zh-CN" sz="2000" i="1" dirty="0" smtClean="0">
                <a:latin typeface="Arial" charset="0"/>
                <a:cs typeface="Arial" charset="0"/>
              </a:rPr>
              <a:t>μ</a:t>
            </a:r>
            <a:r>
              <a:rPr lang="en-US" altLang="zh-CN" sz="2000" dirty="0" smtClean="0">
                <a:latin typeface="Arial" charset="0"/>
                <a:ea typeface="宋体" charset="-122"/>
              </a:rPr>
              <a:t>: </a:t>
            </a: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714620"/>
            <a:ext cx="7775575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428596" y="1285860"/>
            <a:ext cx="84296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indent="-381000">
              <a:buFont typeface="Zapf Dingbats" charset="2"/>
              <a:buNone/>
            </a:pPr>
            <a:r>
              <a:rPr lang="en-US" altLang="zh-CN" sz="2400" i="1" dirty="0" smtClean="0">
                <a:latin typeface="Arial" charset="0"/>
                <a:ea typeface="宋体" charset="-122"/>
              </a:rPr>
              <a:t>Construction  -&gt;  Reduce for calculation efficiency -&gt; Solve</a:t>
            </a:r>
            <a:endParaRPr lang="en-US" altLang="zh-CN" sz="2400" i="1" baseline="-25000" dirty="0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28794" y="3714752"/>
            <a:ext cx="4714908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Any other approaches?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714348" y="1285860"/>
            <a:ext cx="6357982" cy="1714512"/>
          </a:xfrm>
          <a:prstGeom prst="rect">
            <a:avLst/>
          </a:prstGeom>
        </p:spPr>
        <p:txBody>
          <a:bodyPr vert="horz"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The Full Algorithm Drawbacks: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00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Very Slow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spc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Local minimum</a:t>
            </a:r>
            <a:endParaRPr kumimoji="0" lang="zh-CN" altLang="en-US" sz="3000" b="0" i="0" u="none" strike="noStrike" kern="1200" spc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Zapf Dingbats" charset="2"/>
              <a:buNone/>
            </a:pPr>
            <a:r>
              <a:rPr lang="nl-NL" altLang="zh-CN" sz="2000" dirty="0" smtClean="0">
                <a:latin typeface="Arial" charset="0"/>
                <a:ea typeface="宋体" charset="-122"/>
              </a:rPr>
              <a:t>Use a </a:t>
            </a:r>
            <a:r>
              <a:rPr lang="nl-NL" altLang="zh-CN" sz="2000" b="1" dirty="0" smtClean="0">
                <a:latin typeface="Arial" charset="0"/>
                <a:ea typeface="宋体" charset="-122"/>
              </a:rPr>
              <a:t>graph </a:t>
            </a:r>
            <a:r>
              <a:rPr lang="nl-NL" altLang="zh-CN" sz="2000" dirty="0" smtClean="0">
                <a:latin typeface="Arial" charset="0"/>
                <a:ea typeface="宋体" charset="-122"/>
              </a:rPr>
              <a:t>to represent the problem:</a:t>
            </a:r>
          </a:p>
          <a:p>
            <a:r>
              <a:rPr lang="nl-NL" altLang="zh-CN" sz="2000" dirty="0" smtClean="0">
                <a:latin typeface="Arial" charset="0"/>
                <a:ea typeface="宋体" charset="-122"/>
              </a:rPr>
              <a:t> </a:t>
            </a:r>
            <a:r>
              <a:rPr lang="nl-NL" altLang="zh-CN" sz="2000" b="1" dirty="0" smtClean="0">
                <a:latin typeface="Arial" charset="0"/>
                <a:ea typeface="宋体" charset="-122"/>
              </a:rPr>
              <a:t>Every node </a:t>
            </a:r>
            <a:r>
              <a:rPr lang="nl-NL" altLang="zh-CN" sz="2000" dirty="0" smtClean="0">
                <a:latin typeface="Arial" charset="0"/>
                <a:ea typeface="宋体" charset="-122"/>
              </a:rPr>
              <a:t>in the graph </a:t>
            </a:r>
            <a:r>
              <a:rPr lang="nl-NL" altLang="zh-CN" sz="2000" b="1" dirty="0" smtClean="0">
                <a:latin typeface="Arial" charset="0"/>
                <a:ea typeface="宋体" charset="-122"/>
              </a:rPr>
              <a:t>corresponds to a pose </a:t>
            </a:r>
            <a:r>
              <a:rPr lang="nl-NL" altLang="zh-CN" sz="2000" dirty="0" smtClean="0">
                <a:latin typeface="Arial" charset="0"/>
                <a:ea typeface="宋体" charset="-122"/>
              </a:rPr>
              <a:t>or </a:t>
            </a:r>
            <a:br>
              <a:rPr lang="nl-NL" altLang="zh-CN" sz="2000" dirty="0" smtClean="0">
                <a:latin typeface="Arial" charset="0"/>
                <a:ea typeface="宋体" charset="-122"/>
              </a:rPr>
            </a:br>
            <a:r>
              <a:rPr lang="nl-NL" altLang="zh-CN" sz="2000" b="1" dirty="0" smtClean="0">
                <a:latin typeface="Arial" charset="0"/>
                <a:ea typeface="宋体" charset="-122"/>
              </a:rPr>
              <a:t>an observation </a:t>
            </a:r>
            <a:r>
              <a:rPr lang="nl-NL" altLang="zh-CN" sz="2000" dirty="0" smtClean="0">
                <a:latin typeface="Arial" charset="0"/>
                <a:ea typeface="宋体" charset="-122"/>
              </a:rPr>
              <a:t>of the robot during mapping</a:t>
            </a:r>
          </a:p>
          <a:p>
            <a:r>
              <a:rPr lang="nl-NL" altLang="zh-CN" sz="2000" dirty="0" smtClean="0">
                <a:latin typeface="Arial" charset="0"/>
                <a:ea typeface="宋体" charset="-122"/>
              </a:rPr>
              <a:t> </a:t>
            </a:r>
            <a:r>
              <a:rPr lang="nl-NL" altLang="zh-CN" sz="2000" b="1" dirty="0" smtClean="0">
                <a:latin typeface="Arial" charset="0"/>
                <a:ea typeface="宋体" charset="-122"/>
              </a:rPr>
              <a:t>Every edge </a:t>
            </a:r>
            <a:r>
              <a:rPr lang="nl-NL" altLang="zh-CN" sz="2000" dirty="0" smtClean="0">
                <a:latin typeface="Arial" charset="0"/>
                <a:ea typeface="宋体" charset="-122"/>
              </a:rPr>
              <a:t>between two nodes </a:t>
            </a:r>
            <a:r>
              <a:rPr lang="nl-NL" altLang="zh-CN" sz="2000" b="1" dirty="0" smtClean="0">
                <a:latin typeface="Arial" charset="0"/>
                <a:ea typeface="宋体" charset="-122"/>
              </a:rPr>
              <a:t>corresponds to the spatial constraints </a:t>
            </a:r>
            <a:r>
              <a:rPr lang="nl-NL" altLang="zh-CN" sz="2000" dirty="0" smtClean="0">
                <a:latin typeface="Arial" charset="0"/>
                <a:ea typeface="宋体" charset="-122"/>
              </a:rPr>
              <a:t>between them</a:t>
            </a:r>
          </a:p>
          <a:p>
            <a:endParaRPr lang="nl-NL" altLang="zh-CN" sz="2000" dirty="0" smtClean="0">
              <a:latin typeface="Arial" charset="0"/>
              <a:ea typeface="宋体" charset="-122"/>
            </a:endParaRPr>
          </a:p>
          <a:p>
            <a:endParaRPr lang="nl-NL" altLang="zh-CN" sz="2000" dirty="0" smtClean="0">
              <a:latin typeface="Arial" charset="0"/>
              <a:ea typeface="宋体" charset="-122"/>
            </a:endParaRPr>
          </a:p>
          <a:p>
            <a:endParaRPr lang="nl-NL" altLang="zh-CN" sz="2000" dirty="0" smtClean="0">
              <a:latin typeface="Arial" charset="0"/>
              <a:ea typeface="宋体" charset="-122"/>
            </a:endParaRPr>
          </a:p>
          <a:p>
            <a:endParaRPr lang="nl-NL" altLang="zh-CN" sz="2000" dirty="0" smtClean="0">
              <a:latin typeface="Arial" charset="0"/>
              <a:ea typeface="宋体" charset="-122"/>
            </a:endParaRP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D0C8107-10E7-4B08-8CB5-E91D4F86894D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2663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6313" y="4591050"/>
            <a:ext cx="7224712" cy="121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3352800"/>
            <a:ext cx="7450138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8"/>
            <a:ext cx="8172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475656" y="3429000"/>
            <a:ext cx="5799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/>
              <a:t>Other Optimization Methods?</a:t>
            </a:r>
            <a:endParaRPr lang="zh-CN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2051720" y="4149080"/>
            <a:ext cx="507260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/>
              <a:t>Gradient descent, </a:t>
            </a:r>
          </a:p>
          <a:p>
            <a:r>
              <a:rPr lang="en-US" altLang="zh-CN" sz="4000" dirty="0" err="1" smtClean="0"/>
              <a:t>Levenberg</a:t>
            </a:r>
            <a:r>
              <a:rPr lang="en-US" altLang="zh-CN" sz="4000" dirty="0" smtClean="0"/>
              <a:t> Marquardt, </a:t>
            </a:r>
          </a:p>
          <a:p>
            <a:r>
              <a:rPr lang="en-US" altLang="zh-CN" sz="4000" dirty="0" smtClean="0"/>
              <a:t>Conjugate gradient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Gradient descent based Graph-based SLAM </a:t>
            </a:r>
            <a:r>
              <a:rPr lang="en-US" altLang="zh-CN" sz="2200" dirty="0" smtClean="0"/>
              <a:t>(Giorgio </a:t>
            </a:r>
            <a:r>
              <a:rPr lang="en-US" altLang="zh-CN" sz="2200" dirty="0" err="1" smtClean="0"/>
              <a:t>Grisetti</a:t>
            </a:r>
            <a:r>
              <a:rPr lang="en-US" altLang="zh-CN" sz="2200" dirty="0" smtClean="0"/>
              <a:t>, </a:t>
            </a:r>
            <a:r>
              <a:rPr lang="en-US" altLang="zh-CN" sz="2000" dirty="0" smtClean="0"/>
              <a:t>A Tutorial on Graph-Based SLAM , </a:t>
            </a:r>
            <a:r>
              <a:rPr lang="en-US" altLang="zh-CN" sz="2200" dirty="0" smtClean="0"/>
              <a:t>2010)</a:t>
            </a:r>
            <a:endParaRPr lang="zh-CN" altLang="en-US" sz="2200" dirty="0"/>
          </a:p>
        </p:txBody>
      </p:sp>
      <p:pic>
        <p:nvPicPr>
          <p:cNvPr id="49153" name="Picture 1" descr="C:\Documents and Settings\Administrator\Application Data\Tencent\Users\85740749\QQ\WinTemp\RichOle\EVFXDV%7U0}ZIF%O%~S5VPF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3568" y="1772816"/>
            <a:ext cx="7344816" cy="427392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 smtClean="0"/>
              <a:t>Gradient descent based Graph-based SLAM</a:t>
            </a:r>
            <a:endParaRPr lang="zh-CN" altLang="en-US" dirty="0"/>
          </a:p>
        </p:txBody>
      </p:sp>
      <p:pic>
        <p:nvPicPr>
          <p:cNvPr id="49154" name="Picture 2" descr="C:\Documents and Settings\Administrator\Application Data\Tencent\Users\85740749\QQ\WinTemp\RichOle\0$DI(H9ZM@A%R%}YU_5YIH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7704" y="1844824"/>
            <a:ext cx="5689048" cy="40786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 smtClean="0"/>
              <a:t>Gradient descent based Graph-based SLAM</a:t>
            </a:r>
            <a:endParaRPr lang="zh-CN" altLang="en-US" dirty="0"/>
          </a:p>
        </p:txBody>
      </p:sp>
      <p:pic>
        <p:nvPicPr>
          <p:cNvPr id="51201" name="Picture 1" descr="C:\Documents and Settings\Administrator\Application Data\Tencent\Users\85740749\QQ\WinTemp\RichOle\KOQ6{CN[{Z]%2YSP}QLF9L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7664" y="1772816"/>
            <a:ext cx="6134100" cy="40290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11560" y="2348880"/>
            <a:ext cx="2520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Scan matching to obtain </a:t>
            </a:r>
            <a:r>
              <a:rPr lang="en-US" altLang="zh-CN" sz="3200" dirty="0" err="1" smtClean="0"/>
              <a:t>z</a:t>
            </a:r>
            <a:r>
              <a:rPr lang="en-US" altLang="zh-CN" sz="3200" baseline="-25000" dirty="0" err="1" smtClean="0"/>
              <a:t>ij</a:t>
            </a:r>
            <a:endParaRPr lang="zh-CN" altLang="en-US" sz="32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2627784" y="5288340"/>
            <a:ext cx="2520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/>
              <a:t>Odometry</a:t>
            </a:r>
            <a:r>
              <a:rPr lang="en-US" altLang="zh-CN" sz="3200" dirty="0" smtClean="0"/>
              <a:t> to obtain predicted </a:t>
            </a:r>
            <a:r>
              <a:rPr lang="en-US" altLang="zh-CN" sz="3200" dirty="0" err="1" smtClean="0"/>
              <a:t>z</a:t>
            </a:r>
            <a:r>
              <a:rPr lang="en-US" altLang="zh-CN" sz="3200" baseline="-25000" dirty="0" err="1" smtClean="0"/>
              <a:t>ij</a:t>
            </a:r>
            <a:endParaRPr lang="zh-CN" altLang="en-US" sz="32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 smtClean="0"/>
              <a:t>Gradient descent based Graph-based SLAM</a:t>
            </a:r>
            <a:endParaRPr lang="zh-CN" altLang="en-US" dirty="0"/>
          </a:p>
        </p:txBody>
      </p:sp>
      <p:pic>
        <p:nvPicPr>
          <p:cNvPr id="52225" name="Picture 1" descr="C:\Documents and Settings\Administrator\Application Data\Tencent\Users\85740749\QQ\WinTemp\RichOle\E}){Z{0%H[Y1X3MXU~QW@D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3568" y="1916832"/>
            <a:ext cx="7992888" cy="897879"/>
          </a:xfrm>
          <a:prstGeom prst="rect">
            <a:avLst/>
          </a:prstGeom>
          <a:noFill/>
        </p:spPr>
      </p:pic>
      <p:pic>
        <p:nvPicPr>
          <p:cNvPr id="52226" name="Picture 2" descr="C:\Documents and Settings\Administrator\Application Data\Tencent\Users\85740749\QQ\WinTemp\RichOle\7ZDVP6IJYD_BB`UL`W}@CH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3284984"/>
            <a:ext cx="5112568" cy="1576239"/>
          </a:xfrm>
          <a:prstGeom prst="rect">
            <a:avLst/>
          </a:prstGeom>
          <a:noFill/>
        </p:spPr>
      </p:pic>
      <p:pic>
        <p:nvPicPr>
          <p:cNvPr id="52227" name="Picture 3" descr="C:\Documents and Settings\Administrator\Application Data\Tencent\Users\85740749\QQ\WinTemp\RichOle\08JL8I[ODQE7)73}@@Q3_$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584" y="5301208"/>
            <a:ext cx="4286250" cy="1143000"/>
          </a:xfrm>
          <a:prstGeom prst="rect">
            <a:avLst/>
          </a:prstGeom>
          <a:noFill/>
        </p:spPr>
      </p:pic>
      <p:pic>
        <p:nvPicPr>
          <p:cNvPr id="52228" name="Picture 4" descr="C:\Documents and Settings\Administrator\Application Data\Tencent\Users\85740749\QQ\WinTemp\RichOle\O{}~Y]YCG%T$4J3$(M)VBL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63888" y="4725144"/>
            <a:ext cx="4305300" cy="685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7C8DCCD-43CD-451D-A309-CD56EFDD3337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latin typeface="Arial" charset="0"/>
                <a:ea typeface="宋体" charset="-122"/>
              </a:rPr>
              <a:t>Simultaneous Localization and Mapping</a:t>
            </a: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>
              <a:buFont typeface="Zapf Dingbats" charset="2"/>
              <a:buNone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A robot acquires a map while localizing itself relative to this map.</a:t>
            </a:r>
          </a:p>
          <a:p>
            <a:pPr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Online SLAM problem			Full SLAM problem</a:t>
            </a:r>
          </a:p>
          <a:p>
            <a:pPr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r>
              <a:rPr lang="en-US" altLang="zh-CN" sz="1800" dirty="0" smtClean="0">
                <a:latin typeface="Arial" charset="0"/>
                <a:ea typeface="宋体" charset="-122"/>
              </a:rPr>
              <a:t>Estimate map </a:t>
            </a:r>
            <a:r>
              <a:rPr lang="en-US" altLang="zh-CN" sz="1800" i="1" dirty="0" smtClean="0">
                <a:latin typeface="Arial" charset="0"/>
                <a:ea typeface="宋体" charset="-122"/>
              </a:rPr>
              <a:t>m</a:t>
            </a:r>
            <a:r>
              <a:rPr lang="en-US" altLang="zh-CN" sz="1800" dirty="0" smtClean="0">
                <a:latin typeface="Arial" charset="0"/>
                <a:ea typeface="宋体" charset="-122"/>
              </a:rPr>
              <a:t> and current position </a:t>
            </a:r>
            <a:r>
              <a:rPr lang="en-US" altLang="zh-CN" sz="1800" i="1" dirty="0" err="1" smtClean="0">
                <a:latin typeface="Arial" charset="0"/>
                <a:ea typeface="宋体" charset="-122"/>
              </a:rPr>
              <a:t>x</a:t>
            </a:r>
            <a:r>
              <a:rPr lang="en-US" altLang="zh-CN" sz="1800" i="1" baseline="-25000" dirty="0" err="1" smtClean="0">
                <a:latin typeface="Arial" charset="0"/>
                <a:ea typeface="宋体" charset="-122"/>
              </a:rPr>
              <a:t>t</a:t>
            </a:r>
            <a:r>
              <a:rPr lang="en-US" altLang="zh-CN" sz="1800" i="1" baseline="-25000" dirty="0" smtClean="0">
                <a:latin typeface="Arial" charset="0"/>
                <a:ea typeface="宋体" charset="-122"/>
              </a:rPr>
              <a:t>        </a:t>
            </a:r>
            <a:r>
              <a:rPr lang="en-US" altLang="zh-CN" sz="2000" dirty="0" smtClean="0">
                <a:latin typeface="Arial" charset="0"/>
                <a:ea typeface="宋体" charset="-122"/>
              </a:rPr>
              <a:t> </a:t>
            </a:r>
            <a:r>
              <a:rPr lang="en-US" altLang="zh-CN" sz="1800" dirty="0" smtClean="0">
                <a:latin typeface="Arial" charset="0"/>
                <a:ea typeface="宋体" charset="-122"/>
              </a:rPr>
              <a:t>Estimate map </a:t>
            </a:r>
            <a:r>
              <a:rPr lang="en-US" altLang="zh-CN" sz="1800" i="1" dirty="0" smtClean="0">
                <a:latin typeface="Arial" charset="0"/>
                <a:ea typeface="宋体" charset="-122"/>
              </a:rPr>
              <a:t>m</a:t>
            </a:r>
            <a:r>
              <a:rPr lang="en-US" altLang="zh-CN" sz="1800" dirty="0" smtClean="0">
                <a:latin typeface="Arial" charset="0"/>
                <a:ea typeface="宋体" charset="-122"/>
              </a:rPr>
              <a:t> and driven path </a:t>
            </a:r>
            <a:r>
              <a:rPr lang="en-US" altLang="zh-CN" sz="1800" i="1" dirty="0" smtClean="0">
                <a:latin typeface="Arial" charset="0"/>
                <a:ea typeface="宋体" charset="-122"/>
              </a:rPr>
              <a:t>x</a:t>
            </a:r>
            <a:r>
              <a:rPr lang="en-US" altLang="zh-CN" sz="1800" i="1" baseline="-25000" dirty="0" smtClean="0">
                <a:latin typeface="Arial" charset="0"/>
                <a:ea typeface="宋体" charset="-122"/>
              </a:rPr>
              <a:t>1:t</a:t>
            </a:r>
            <a:r>
              <a:rPr lang="en-US" altLang="zh-CN" sz="1800" dirty="0" smtClean="0">
                <a:latin typeface="Arial" charset="0"/>
                <a:ea typeface="宋体" charset="-122"/>
              </a:rPr>
              <a:t> 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1165225" y="3090863"/>
          <a:ext cx="1673225" cy="381000"/>
        </p:xfrm>
        <a:graphic>
          <a:graphicData uri="http://schemas.openxmlformats.org/presentationml/2006/ole">
            <p:oleObj spid="_x0000_s65538" name="Equation" r:id="rId3" imgW="1002960" imgH="228600" progId="Equation.3">
              <p:embed/>
            </p:oleObj>
          </a:graphicData>
        </a:graphic>
      </p:graphicFrame>
      <p:graphicFrame>
        <p:nvGraphicFramePr>
          <p:cNvPr id="1027" name="Object 6"/>
          <p:cNvGraphicFramePr>
            <a:graphicFrameLocks noChangeAspect="1"/>
          </p:cNvGraphicFramePr>
          <p:nvPr>
            <p:ph sz="quarter" idx="3"/>
          </p:nvPr>
        </p:nvGraphicFramePr>
        <p:xfrm>
          <a:off x="5561013" y="3094038"/>
          <a:ext cx="1552575" cy="336550"/>
        </p:xfrm>
        <a:graphic>
          <a:graphicData uri="http://schemas.openxmlformats.org/presentationml/2006/ole">
            <p:oleObj spid="_x0000_s65539" name="Equation" r:id="rId4" imgW="1054080" imgH="228600" progId="Equation.3">
              <p:embed/>
            </p:oleObj>
          </a:graphicData>
        </a:graphic>
      </p:graphicFrame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471863"/>
            <a:ext cx="4025900" cy="233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3800" y="3648075"/>
            <a:ext cx="2924175" cy="208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Gradient descent based Graph-based SLAM</a:t>
            </a:r>
            <a:endParaRPr lang="zh-CN" altLang="en-US" dirty="0"/>
          </a:p>
        </p:txBody>
      </p:sp>
      <p:pic>
        <p:nvPicPr>
          <p:cNvPr id="54273" name="Picture 1" descr="C:\Documents and Settings\Administrator\Application Data\Tencent\Users\85740749\QQ\WinTemp\RichOle\NCBEW3{GF)@HH(5`0U~WX}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1124744"/>
            <a:ext cx="7195675" cy="2880320"/>
          </a:xfrm>
          <a:prstGeom prst="rect">
            <a:avLst/>
          </a:prstGeom>
          <a:noFill/>
        </p:spPr>
      </p:pic>
      <p:sp>
        <p:nvSpPr>
          <p:cNvPr id="54277" name="AutoShape 5" descr="C:\Documents and Settings\Administrator\Application Data\Tencent\Users\85740749\QQ\WinTemp\RichOle\62T]NNZ]) E]]EURIU0HU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520" y="3933056"/>
            <a:ext cx="649605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9" name="Picture 7" descr="C:\Documents and Settings\Administrator\Application Data\Tencent\Users\85740749\QQ\WinTemp\RichOle\DKX$[EE4C8RTI567Y204((X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528" y="6093296"/>
            <a:ext cx="2409825" cy="619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Gradient descent based Graph-based SLAM</a:t>
            </a:r>
            <a:endParaRPr lang="zh-CN" altLang="en-US" dirty="0"/>
          </a:p>
        </p:txBody>
      </p:sp>
      <p:sp>
        <p:nvSpPr>
          <p:cNvPr id="54277" name="AutoShape 5" descr="C:\Documents and Settings\Administrator\Application Data\Tencent\Users\85740749\QQ\WinTemp\RichOle\62T]NNZ]) E]]EURIU0HU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5297" name="Picture 1" descr="C:\Documents and Settings\Administrator\Application Data\Tencent\Users\85740749\QQ\WinTemp\RichOle\W@JOLDE_ZO~ABU](A3_5@0X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7744" y="1340768"/>
            <a:ext cx="4991100" cy="5019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Gradient descent based Graph-based SLAM</a:t>
            </a:r>
            <a:endParaRPr lang="zh-CN" altLang="en-US" dirty="0"/>
          </a:p>
        </p:txBody>
      </p:sp>
      <p:sp>
        <p:nvSpPr>
          <p:cNvPr id="54277" name="AutoShape 5" descr="C:\Documents and Settings\Administrator\Application Data\Tencent\Users\85740749\QQ\WinTemp\RichOle\62T]NNZ]) E]]EURIU0HU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6321" name="Picture 1" descr="C:\Documents and Settings\Administrator\Application Data\Tencent\Users\85740749\QQ\WinTemp\RichOle\9}4K7%AMA0LSW2AX1H47W1Z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7744" y="1412776"/>
            <a:ext cx="4991100" cy="4981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1" name="Picture 1" descr="C:\Users\chy\AppData\Roaming\Tencent\Users\383482094\QQ\WinTemp\RichOle\HSL$J9V]NS~VJLC`RY6}2%J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714488"/>
            <a:ext cx="8658225" cy="3467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712968" cy="144016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hlinkClick r:id="rId2"/>
              </a:rPr>
              <a:t>Conjugate gradient</a:t>
            </a:r>
            <a:r>
              <a:rPr lang="en-US" altLang="zh-CN" dirty="0" smtClean="0"/>
              <a:t> based </a:t>
            </a:r>
            <a:r>
              <a:rPr lang="en-US" altLang="zh-CN" dirty="0" err="1" smtClean="0"/>
              <a:t>GraphSLAM</a:t>
            </a:r>
            <a:r>
              <a:rPr lang="en-US" altLang="zh-CN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/>
              <a:t>Kurt </a:t>
            </a:r>
            <a:r>
              <a:rPr lang="en-US" altLang="zh-CN" sz="2000" b="1" dirty="0" err="1" smtClean="0"/>
              <a:t>Konolige</a:t>
            </a:r>
            <a:r>
              <a:rPr lang="en-US" altLang="zh-CN" sz="2000" b="1" dirty="0" smtClean="0"/>
              <a:t>, 2004, </a:t>
            </a:r>
            <a:r>
              <a:rPr lang="en-US" altLang="zh-CN" sz="2000" dirty="0" smtClean="0"/>
              <a:t>Lu and </a:t>
            </a:r>
            <a:r>
              <a:rPr lang="en-US" altLang="zh-CN" sz="2000" dirty="0" err="1" smtClean="0"/>
              <a:t>Milios</a:t>
            </a:r>
            <a:r>
              <a:rPr lang="en-US" altLang="zh-CN" sz="2000" dirty="0" smtClean="0"/>
              <a:t> 1997</a:t>
            </a:r>
            <a:r>
              <a:rPr lang="en-US" altLang="zh-CN" sz="2000" b="1" dirty="0" smtClean="0"/>
              <a:t>)</a:t>
            </a:r>
            <a:endParaRPr lang="zh-CN" altLang="en-US" sz="2000" dirty="0"/>
          </a:p>
        </p:txBody>
      </p:sp>
      <p:pic>
        <p:nvPicPr>
          <p:cNvPr id="57345" name="Picture 1" descr="C:\Documents and Settings\Administrator\Application Data\Tencent\Users\85740749\QQ\WinTemp\RichOle\DCAK0VX1{@A$}W@JQYTMS@Y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772816"/>
            <a:ext cx="1704975" cy="676275"/>
          </a:xfrm>
          <a:prstGeom prst="rect">
            <a:avLst/>
          </a:prstGeom>
          <a:noFill/>
        </p:spPr>
      </p:pic>
      <p:pic>
        <p:nvPicPr>
          <p:cNvPr id="57346" name="Picture 2" descr="C:\Documents and Settings\Administrator\Application Data\Tencent\Users\85740749\QQ\WinTemp\RichOle\4$[K}]706KHS7BTHE423]N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92080" y="1268760"/>
            <a:ext cx="2847975" cy="1876425"/>
          </a:xfrm>
          <a:prstGeom prst="rect">
            <a:avLst/>
          </a:prstGeom>
          <a:noFill/>
        </p:spPr>
      </p:pic>
      <p:pic>
        <p:nvPicPr>
          <p:cNvPr id="57347" name="Picture 3" descr="C:\Documents and Settings\Administrator\Application Data\Tencent\Users\85740749\QQ\WinTemp\RichOle\5_A9PF@4)6L9XV{9JMW7NL5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1560" y="2924944"/>
            <a:ext cx="3363568" cy="3722088"/>
          </a:xfrm>
          <a:prstGeom prst="rect">
            <a:avLst/>
          </a:prstGeom>
          <a:noFill/>
        </p:spPr>
      </p:pic>
      <p:sp>
        <p:nvSpPr>
          <p:cNvPr id="57348" name="AutoShape 4" descr="C:\Documents and Settings\Administrator\Application Data\Tencent\Users\85740749\QQ\WinTemp\RichOle\U]H3HK[MM37CS~YMBF4S2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349" name="AutoShape 5" descr="C:\Documents and Settings\Administrator\Application Data\Tencent\Users\85740749\QQ\WinTemp\RichOle\U]H3HK[MM37CS~YMBF4S2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735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88024" y="3284984"/>
            <a:ext cx="3286125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712968" cy="144016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hlinkClick r:id="rId2"/>
              </a:rPr>
              <a:t>Conjugate gradient</a:t>
            </a:r>
            <a:r>
              <a:rPr lang="en-US" altLang="zh-CN" dirty="0" smtClean="0"/>
              <a:t> based </a:t>
            </a:r>
            <a:r>
              <a:rPr lang="en-US" altLang="zh-CN" dirty="0" err="1" smtClean="0"/>
              <a:t>GraphSLAM</a:t>
            </a:r>
            <a:r>
              <a:rPr lang="en-US" altLang="zh-CN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/>
              <a:t>Kurt </a:t>
            </a:r>
            <a:r>
              <a:rPr lang="en-US" altLang="zh-CN" sz="2000" b="1" dirty="0" err="1" smtClean="0"/>
              <a:t>Konolige</a:t>
            </a:r>
            <a:r>
              <a:rPr lang="en-US" altLang="zh-CN" sz="2000" b="1" dirty="0" smtClean="0"/>
              <a:t>, 2004, </a:t>
            </a:r>
            <a:r>
              <a:rPr lang="en-US" altLang="zh-CN" sz="2000" dirty="0" smtClean="0"/>
              <a:t>Lu and </a:t>
            </a:r>
            <a:r>
              <a:rPr lang="en-US" altLang="zh-CN" sz="2000" dirty="0" err="1" smtClean="0"/>
              <a:t>Milios</a:t>
            </a:r>
            <a:r>
              <a:rPr lang="en-US" altLang="zh-CN" sz="2000" dirty="0" smtClean="0"/>
              <a:t> 1997</a:t>
            </a:r>
            <a:r>
              <a:rPr lang="en-US" altLang="zh-CN" sz="2000" b="1" dirty="0" smtClean="0"/>
              <a:t>)</a:t>
            </a:r>
            <a:endParaRPr lang="zh-CN" altLang="en-US" sz="2000" dirty="0"/>
          </a:p>
        </p:txBody>
      </p:sp>
      <p:sp>
        <p:nvSpPr>
          <p:cNvPr id="57348" name="AutoShape 4" descr="C:\Documents and Settings\Administrator\Application Data\Tencent\Users\85740749\QQ\WinTemp\RichOle\U]H3HK[MM37CS~YMBF4S2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349" name="AutoShape 5" descr="C:\Documents and Settings\Administrator\Application Data\Tencent\Users\85740749\QQ\WinTemp\RichOle\U]H3HK[MM37CS~YMBF4S2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23528" y="1484784"/>
            <a:ext cx="85324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/>
              <a:t>The matrix </a:t>
            </a:r>
            <a:r>
              <a:rPr lang="en-US" altLang="zh-CN" sz="3200" b="1" dirty="0" smtClean="0"/>
              <a:t>G is positive, symmetric, and definite. The </a:t>
            </a:r>
            <a:r>
              <a:rPr lang="en-US" altLang="zh-CN" sz="3200" dirty="0" smtClean="0"/>
              <a:t>solution of choice for sparse systems of this type is the conjugate gradient (CG) method.</a:t>
            </a:r>
            <a:endParaRPr lang="zh-CN" altLang="en-US" sz="3200" dirty="0"/>
          </a:p>
        </p:txBody>
      </p:sp>
      <p:pic>
        <p:nvPicPr>
          <p:cNvPr id="58369" name="Picture 1" descr="C:\Documents and Settings\Administrator\Application Data\Tencent\Users\85740749\QQ\WinTemp\RichOle\WHZ3R[)E54(V{NF8P)9DBG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3071810"/>
            <a:ext cx="4176464" cy="35894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00496" y="2714620"/>
            <a:ext cx="1874488" cy="1371600"/>
          </a:xfrm>
        </p:spPr>
        <p:txBody>
          <a:bodyPr/>
          <a:lstStyle/>
          <a:p>
            <a:r>
              <a:rPr lang="en-US" altLang="zh-CN" dirty="0" err="1" smtClean="0"/>
              <a:t>i</a:t>
            </a:r>
            <a:r>
              <a:rPr lang="en-US" altLang="zh-CN" sz="4000" dirty="0" err="1" smtClean="0"/>
              <a:t>SAM</a:t>
            </a:r>
            <a:endParaRPr lang="zh-CN" alt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134474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28596" y="1428736"/>
            <a:ext cx="7467600" cy="471490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“iSAM2: Incremental Smoothing and Mapping Using the </a:t>
            </a:r>
            <a:r>
              <a:rPr lang="en-US" b="1" dirty="0" err="1" smtClean="0"/>
              <a:t>Bayes</a:t>
            </a:r>
            <a:r>
              <a:rPr lang="en-US" b="1" dirty="0" smtClean="0"/>
              <a:t> Tree”</a:t>
            </a:r>
            <a:r>
              <a:rPr lang="en-US" dirty="0" smtClean="0"/>
              <a:t> by M. </a:t>
            </a:r>
            <a:r>
              <a:rPr lang="en-US" dirty="0" err="1" smtClean="0"/>
              <a:t>Kaess</a:t>
            </a:r>
            <a:r>
              <a:rPr lang="en-US" dirty="0" smtClean="0"/>
              <a:t>, H. </a:t>
            </a:r>
            <a:r>
              <a:rPr lang="en-US" dirty="0" err="1" smtClean="0"/>
              <a:t>Johannsson</a:t>
            </a:r>
            <a:r>
              <a:rPr lang="en-US" dirty="0" smtClean="0"/>
              <a:t>, R. Roberts, V. </a:t>
            </a:r>
            <a:r>
              <a:rPr lang="en-US" dirty="0" err="1" smtClean="0"/>
              <a:t>Ila</a:t>
            </a:r>
            <a:r>
              <a:rPr lang="en-US" dirty="0" smtClean="0"/>
              <a:t>, J.J. Leonard, and F. </a:t>
            </a:r>
            <a:r>
              <a:rPr lang="en-US" dirty="0" err="1" smtClean="0"/>
              <a:t>Dellaert</a:t>
            </a:r>
            <a:r>
              <a:rPr lang="en-US" dirty="0" smtClean="0"/>
              <a:t>. </a:t>
            </a:r>
            <a:r>
              <a:rPr lang="en-US" i="1" dirty="0" smtClean="0"/>
              <a:t>Intl. J. of Robotics Research, IJRR</a:t>
            </a:r>
            <a:r>
              <a:rPr lang="en-US" dirty="0" smtClean="0"/>
              <a:t>, vol. 31, Feb. 2012, pp. 217-236.</a:t>
            </a:r>
          </a:p>
          <a:p>
            <a:endParaRPr lang="en-US" dirty="0" smtClean="0"/>
          </a:p>
          <a:p>
            <a:r>
              <a:rPr lang="en-US" b="1" dirty="0" smtClean="0"/>
              <a:t>“</a:t>
            </a:r>
            <a:r>
              <a:rPr lang="en-US" b="1" dirty="0" err="1" smtClean="0"/>
              <a:t>iSAM</a:t>
            </a:r>
            <a:r>
              <a:rPr lang="en-US" b="1" dirty="0" smtClean="0"/>
              <a:t>: Incremental Smoothing and Mapping”</a:t>
            </a:r>
            <a:r>
              <a:rPr lang="en-US" dirty="0" smtClean="0"/>
              <a:t> by M. </a:t>
            </a:r>
            <a:r>
              <a:rPr lang="en-US" dirty="0" err="1" smtClean="0"/>
              <a:t>Kaess</a:t>
            </a:r>
            <a:r>
              <a:rPr lang="en-US" dirty="0" smtClean="0"/>
              <a:t>, A. </a:t>
            </a:r>
            <a:r>
              <a:rPr lang="en-US" dirty="0" err="1" smtClean="0"/>
              <a:t>Ranganathan</a:t>
            </a:r>
            <a:r>
              <a:rPr lang="en-US" dirty="0" smtClean="0"/>
              <a:t>, and F. </a:t>
            </a:r>
            <a:r>
              <a:rPr lang="en-US" dirty="0" err="1" smtClean="0"/>
              <a:t>Dellaert</a:t>
            </a:r>
            <a:r>
              <a:rPr lang="en-US" dirty="0" smtClean="0"/>
              <a:t>. </a:t>
            </a:r>
            <a:r>
              <a:rPr lang="en-US" i="1" dirty="0" smtClean="0"/>
              <a:t>IEEE Trans. on Robotics</a:t>
            </a:r>
            <a:r>
              <a:rPr lang="en-US" dirty="0" smtClean="0"/>
              <a:t>, vol. 24, no. 6, Dec. 2008, pp. 1365-1378. </a:t>
            </a:r>
          </a:p>
          <a:p>
            <a:endParaRPr lang="en-US" dirty="0" smtClean="0"/>
          </a:p>
          <a:p>
            <a:r>
              <a:rPr lang="en-US" b="1" dirty="0" smtClean="0"/>
              <a:t>“Square Root SAM: Simultaneous Localization and Mapping via Square Root Information Smoothing”</a:t>
            </a:r>
            <a:r>
              <a:rPr lang="en-US" dirty="0" smtClean="0"/>
              <a:t> by F. </a:t>
            </a:r>
            <a:r>
              <a:rPr lang="en-US" dirty="0" err="1" smtClean="0"/>
              <a:t>Dellaert</a:t>
            </a:r>
            <a:r>
              <a:rPr lang="en-US" dirty="0" smtClean="0"/>
              <a:t> and M. </a:t>
            </a:r>
            <a:r>
              <a:rPr lang="en-US" dirty="0" err="1" smtClean="0"/>
              <a:t>Kaess</a:t>
            </a:r>
            <a:r>
              <a:rPr lang="en-US" dirty="0" smtClean="0"/>
              <a:t>. </a:t>
            </a:r>
            <a:r>
              <a:rPr lang="en-US" i="1" dirty="0" smtClean="0"/>
              <a:t>Intl. J. of Robotics Research</a:t>
            </a:r>
            <a:r>
              <a:rPr lang="en-US" dirty="0" smtClean="0"/>
              <a:t>, vol. 25, no. 12, Dec. 2006, pp. 1181-1204.  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693341"/>
            <a:ext cx="6247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iSAM</a:t>
            </a:r>
            <a:r>
              <a:rPr lang="zh-CN" altLang="en-US" sz="2400" b="1" dirty="0" smtClean="0"/>
              <a:t>：</a:t>
            </a:r>
            <a:r>
              <a:rPr lang="en-US" altLang="zh-CN" sz="2400" b="1" dirty="0"/>
              <a:t>i</a:t>
            </a:r>
            <a:r>
              <a:rPr lang="en-US" altLang="zh-CN" sz="2400" b="1" dirty="0" smtClean="0"/>
              <a:t>ncremental Smoothing and Mapping</a:t>
            </a:r>
            <a:endParaRPr lang="zh-CN" altLang="en-US" sz="2400" b="1" dirty="0"/>
          </a:p>
        </p:txBody>
      </p:sp>
    </p:spTree>
    <p:extLst>
      <p:ext uri="{BB962C8B-B14F-4D97-AF65-F5344CB8AC3E}">
        <p14:creationId xmlns="" xmlns:p14="http://schemas.microsoft.com/office/powerpoint/2010/main" val="382350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Features</a:t>
            </a:r>
          </a:p>
          <a:p>
            <a:pPr lvl="1"/>
            <a:r>
              <a:rPr lang="en-US" altLang="zh-CN" dirty="0" smtClean="0"/>
              <a:t>Transform the Probabilistic problem into Least Square Problem</a:t>
            </a:r>
          </a:p>
          <a:p>
            <a:pPr lvl="1"/>
            <a:r>
              <a:rPr lang="en-US" altLang="zh-CN" dirty="0" smtClean="0"/>
              <a:t>Key tech: Matrix Transformation 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142852"/>
            <a:ext cx="7467600" cy="580926"/>
          </a:xfrm>
        </p:spPr>
        <p:txBody>
          <a:bodyPr/>
          <a:lstStyle/>
          <a:p>
            <a:r>
              <a:rPr lang="en-US" altLang="zh-CN" dirty="0" smtClean="0"/>
              <a:t>1.Model Transformation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61" y="857232"/>
            <a:ext cx="6230479" cy="928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62" y="1928802"/>
            <a:ext cx="2571768" cy="575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3" y="2000240"/>
            <a:ext cx="2683281" cy="50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24" y="2714620"/>
            <a:ext cx="4747879" cy="1285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62" y="4071942"/>
            <a:ext cx="5429288" cy="19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20961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7C8DCCD-43CD-451D-A309-CD56EFDD3337}" type="slidenum">
              <a:rPr lang="en-US" altLang="en-US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latin typeface="Arial" charset="0"/>
                <a:ea typeface="宋体" charset="-122"/>
              </a:rPr>
              <a:t>Simultaneous Localization and Mapping</a:t>
            </a: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>
              <a:buFont typeface="Zapf Dingbats" charset="2"/>
              <a:buNone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A robot acquires a map while localizing itself relative to this map.</a:t>
            </a:r>
          </a:p>
          <a:p>
            <a:pPr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Online SLAM problem			Full SLAM problem</a:t>
            </a:r>
          </a:p>
          <a:p>
            <a:pPr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1165225" y="3090863"/>
          <a:ext cx="1673225" cy="381000"/>
        </p:xfrm>
        <a:graphic>
          <a:graphicData uri="http://schemas.openxmlformats.org/presentationml/2006/ole">
            <p:oleObj spid="_x0000_s66562" name="Equation" r:id="rId3" imgW="1002960" imgH="228600" progId="Equation.3">
              <p:embed/>
            </p:oleObj>
          </a:graphicData>
        </a:graphic>
      </p:graphicFrame>
      <p:graphicFrame>
        <p:nvGraphicFramePr>
          <p:cNvPr id="1027" name="Object 6"/>
          <p:cNvGraphicFramePr>
            <a:graphicFrameLocks noChangeAspect="1"/>
          </p:cNvGraphicFramePr>
          <p:nvPr>
            <p:ph sz="quarter" idx="3"/>
          </p:nvPr>
        </p:nvGraphicFramePr>
        <p:xfrm>
          <a:off x="5561013" y="3094038"/>
          <a:ext cx="1552575" cy="336550"/>
        </p:xfrm>
        <a:graphic>
          <a:graphicData uri="http://schemas.openxmlformats.org/presentationml/2006/ole">
            <p:oleObj spid="_x0000_s66563" name="Equation" r:id="rId4" imgW="1054080" imgH="228600" progId="Equation.3">
              <p:embed/>
            </p:oleObj>
          </a:graphicData>
        </a:graphic>
      </p:graphicFrame>
      <p:sp>
        <p:nvSpPr>
          <p:cNvPr id="10" name="矩形 9"/>
          <p:cNvSpPr/>
          <p:nvPr/>
        </p:nvSpPr>
        <p:spPr>
          <a:xfrm>
            <a:off x="285720" y="3929066"/>
            <a:ext cx="36433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Zapf Dingbats" charset="2"/>
              <a:buAutoNum type="arabicPeriod"/>
            </a:pPr>
            <a:r>
              <a:rPr lang="en-US" altLang="zh-CN" dirty="0" smtClean="0">
                <a:latin typeface="Arial" charset="0"/>
                <a:ea typeface="宋体" charset="-122"/>
              </a:rPr>
              <a:t>Quadratic Update Complexity</a:t>
            </a:r>
          </a:p>
          <a:p>
            <a:pPr marL="457200" indent="-457200">
              <a:buFont typeface="Zapf Dingbats" charset="2"/>
              <a:buAutoNum type="arabicPeriod"/>
            </a:pPr>
            <a:r>
              <a:rPr lang="en-US" altLang="zh-CN" dirty="0" smtClean="0">
                <a:latin typeface="Arial" charset="0"/>
                <a:ea typeface="宋体" charset="-122"/>
              </a:rPr>
              <a:t>Update every time step</a:t>
            </a:r>
          </a:p>
          <a:p>
            <a:pPr marL="457200" indent="-457200">
              <a:buFont typeface="Zapf Dingbats" charset="2"/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宋体" charset="-122"/>
              </a:rPr>
              <a:t>Moment</a:t>
            </a:r>
            <a:r>
              <a:rPr lang="en-US" altLang="zh-CN" dirty="0" smtClean="0">
                <a:latin typeface="Arial" charset="0"/>
                <a:ea typeface="宋体" charset="-122"/>
              </a:rPr>
              <a:t> Representation</a:t>
            </a:r>
          </a:p>
          <a:p>
            <a:pPr marL="457200" indent="-457200">
              <a:buFont typeface="Zapf Dingbats" charset="2"/>
              <a:buAutoNum type="arabicPeriod"/>
            </a:pPr>
            <a:r>
              <a:rPr lang="en-US" altLang="zh-CN" dirty="0" smtClean="0">
                <a:latin typeface="Arial" charset="0"/>
                <a:ea typeface="宋体" charset="-122"/>
              </a:rPr>
              <a:t>Can’t undo Data Association but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宋体" charset="-122"/>
              </a:rPr>
              <a:t>easy</a:t>
            </a:r>
          </a:p>
          <a:p>
            <a:pPr marL="457200" indent="-457200">
              <a:buFont typeface="Zapf Dingbats" charset="2"/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宋体" charset="-122"/>
              </a:rPr>
              <a:t>Small</a:t>
            </a:r>
            <a:r>
              <a:rPr lang="en-US" altLang="zh-CN" dirty="0" smtClean="0">
                <a:latin typeface="Arial" charset="0"/>
                <a:ea typeface="宋体" charset="-122"/>
              </a:rPr>
              <a:t> maps</a:t>
            </a:r>
          </a:p>
        </p:txBody>
      </p:sp>
      <p:sp>
        <p:nvSpPr>
          <p:cNvPr id="11" name="矩形 10"/>
          <p:cNvSpPr/>
          <p:nvPr/>
        </p:nvSpPr>
        <p:spPr>
          <a:xfrm>
            <a:off x="4857752" y="4000504"/>
            <a:ext cx="36433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Zapf Dingbats" charset="2"/>
              <a:buAutoNum type="arabicPeriod"/>
            </a:pPr>
            <a:r>
              <a:rPr lang="en-US" altLang="zh-CN" dirty="0" smtClean="0">
                <a:latin typeface="Arial" charset="0"/>
                <a:ea typeface="宋体" charset="-122"/>
              </a:rPr>
              <a:t>Offline: over all poses and features (Optimal Approach)</a:t>
            </a:r>
          </a:p>
          <a:p>
            <a:pPr marL="457200" indent="-457200">
              <a:buFont typeface="Zapf Dingbats" charset="2"/>
              <a:buAutoNum type="arabicPeriod"/>
            </a:pPr>
            <a:r>
              <a:rPr lang="en-US" altLang="zh-CN" dirty="0" smtClean="0">
                <a:latin typeface="Arial" charset="0"/>
                <a:ea typeface="宋体" charset="-122"/>
              </a:rPr>
              <a:t>Maximum likelihood</a:t>
            </a:r>
          </a:p>
          <a:p>
            <a:pPr marL="457200" indent="-457200">
              <a:buFont typeface="Zapf Dingbats" charset="2"/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宋体" charset="-122"/>
              </a:rPr>
              <a:t>Canonical </a:t>
            </a:r>
            <a:r>
              <a:rPr lang="en-US" altLang="zh-CN" dirty="0" smtClean="0">
                <a:latin typeface="Arial" charset="0"/>
                <a:ea typeface="宋体" charset="-122"/>
              </a:rPr>
              <a:t>Representation</a:t>
            </a:r>
          </a:p>
          <a:p>
            <a:pPr marL="457200" indent="-457200">
              <a:buFont typeface="Zapf Dingbats" charset="2"/>
              <a:buAutoNum type="arabicPeriod"/>
            </a:pPr>
            <a:r>
              <a:rPr lang="en-US" altLang="zh-CN" dirty="0" smtClean="0">
                <a:latin typeface="Arial" charset="0"/>
                <a:ea typeface="宋体" charset="-122"/>
              </a:rPr>
              <a:t>Robust Data Association but need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宋体" charset="-122"/>
              </a:rPr>
              <a:t>inference</a:t>
            </a:r>
          </a:p>
          <a:p>
            <a:pPr marL="457200" indent="-457200">
              <a:buFont typeface="Zapf Dingbats" charset="2"/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宋体" charset="-122"/>
              </a:rPr>
              <a:t>Large</a:t>
            </a:r>
            <a:r>
              <a:rPr lang="en-US" altLang="zh-CN" dirty="0" smtClean="0">
                <a:latin typeface="Arial" charset="0"/>
                <a:ea typeface="宋体" charset="-122"/>
              </a:rPr>
              <a:t> maps</a:t>
            </a:r>
          </a:p>
          <a:p>
            <a:pPr marL="457200" indent="-457200">
              <a:buFont typeface="Zapf Dingbats" charset="2"/>
              <a:buAutoNum type="arabicPeriod"/>
            </a:pPr>
            <a:endParaRPr lang="en-US" altLang="zh-CN" dirty="0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76" y="357166"/>
            <a:ext cx="5330692" cy="152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14" y="2214554"/>
            <a:ext cx="5327715" cy="1557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76" y="4071942"/>
            <a:ext cx="6152395" cy="206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04780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00" y="285728"/>
            <a:ext cx="6729460" cy="642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00" y="1000108"/>
            <a:ext cx="3243058" cy="714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00" y="1643050"/>
            <a:ext cx="2974882" cy="785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747567224"/>
              </p:ext>
            </p:extLst>
          </p:nvPr>
        </p:nvGraphicFramePr>
        <p:xfrm>
          <a:off x="1371487" y="3140968"/>
          <a:ext cx="6120681" cy="3312368"/>
        </p:xfrm>
        <a:graphic>
          <a:graphicData uri="http://schemas.openxmlformats.org/presentationml/2006/ole">
            <p:oleObj spid="_x0000_s43010" name="Equation" r:id="rId6" imgW="3301920" imgH="1447560" progId="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833093841"/>
              </p:ext>
            </p:extLst>
          </p:nvPr>
        </p:nvGraphicFramePr>
        <p:xfrm>
          <a:off x="357158" y="4786322"/>
          <a:ext cx="432048" cy="334144"/>
        </p:xfrm>
        <a:graphic>
          <a:graphicData uri="http://schemas.openxmlformats.org/presentationml/2006/ole">
            <p:oleObj spid="_x0000_s43011" name="Equation" r:id="rId7" imgW="228600" imgH="177480" progId="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57224" y="4786322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=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370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Solve the Least Square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 smtClean="0"/>
              <a:t>Cholesky</a:t>
            </a:r>
            <a:r>
              <a:rPr lang="en-US" altLang="zh-CN" dirty="0" smtClean="0"/>
              <a:t> Decomposition: We need to calculate</a:t>
            </a:r>
          </a:p>
          <a:p>
            <a:r>
              <a:rPr lang="en-US" altLang="zh-CN" dirty="0" smtClean="0"/>
              <a:t>QR Factorization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4" y="857232"/>
            <a:ext cx="252412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82" y="1571612"/>
            <a:ext cx="97155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2351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QR Factorization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7" y="1714488"/>
            <a:ext cx="2010847" cy="857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4" y="2786058"/>
            <a:ext cx="3785023" cy="242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654746306"/>
              </p:ext>
            </p:extLst>
          </p:nvPr>
        </p:nvGraphicFramePr>
        <p:xfrm>
          <a:off x="4429124" y="1500174"/>
          <a:ext cx="3965091" cy="966491"/>
        </p:xfrm>
        <a:graphic>
          <a:graphicData uri="http://schemas.openxmlformats.org/presentationml/2006/ole">
            <p:oleObj spid="_x0000_s44034" name="Equation" r:id="rId5" imgW="2031840" imgH="495000" progId="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428728" y="5715016"/>
          <a:ext cx="1151938" cy="428628"/>
        </p:xfrm>
        <a:graphic>
          <a:graphicData uri="http://schemas.openxmlformats.org/presentationml/2006/ole">
            <p:oleObj spid="_x0000_s44035" name="Equation" r:id="rId6" imgW="545760" imgH="203040" progId="Equation.3">
              <p:embed/>
            </p:oleObj>
          </a:graphicData>
        </a:graphic>
      </p:graphicFrame>
      <p:sp>
        <p:nvSpPr>
          <p:cNvPr id="7" name="下箭头 6"/>
          <p:cNvSpPr/>
          <p:nvPr/>
        </p:nvSpPr>
        <p:spPr>
          <a:xfrm>
            <a:off x="2143108" y="5214950"/>
            <a:ext cx="142876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000364" y="4786322"/>
            <a:ext cx="571504" cy="357190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endCxn id="8" idx="5"/>
          </p:cNvCxnSpPr>
          <p:nvPr/>
        </p:nvCxnSpPr>
        <p:spPr>
          <a:xfrm rot="16200000" flipV="1">
            <a:off x="3468148" y="5111229"/>
            <a:ext cx="480937" cy="440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14678" y="5643578"/>
            <a:ext cx="250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Residual of the least squares problem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8662" y="6215082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Back substitution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428728" y="5786454"/>
            <a:ext cx="285752" cy="357190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endCxn id="13" idx="1"/>
          </p:cNvCxnSpPr>
          <p:nvPr/>
        </p:nvCxnSpPr>
        <p:spPr>
          <a:xfrm>
            <a:off x="1071538" y="5572140"/>
            <a:ext cx="399037" cy="2666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2844" y="5214950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Upper triangular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27018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2.Increased Update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0" y="1928802"/>
            <a:ext cx="403860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8057" y="2060848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Update with new observations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8596" y="2928934"/>
            <a:ext cx="8366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Step 1: Expand the R and d with appropriate number of empty cols and rows</a:t>
            </a:r>
          </a:p>
          <a:p>
            <a:r>
              <a:rPr lang="en-US" altLang="zh-CN" dirty="0" smtClean="0"/>
              <a:t>Step 2: Add new measurement rows</a:t>
            </a:r>
          </a:p>
          <a:p>
            <a:r>
              <a:rPr lang="en-US" altLang="zh-CN" dirty="0" smtClean="0"/>
              <a:t>Step 3: Zero out the new rows by Givens Rotations (QR Factorization)</a:t>
            </a:r>
            <a:endParaRPr lang="zh-CN" altLang="en-US" dirty="0"/>
          </a:p>
        </p:txBody>
      </p:sp>
      <p:pic>
        <p:nvPicPr>
          <p:cNvPr id="156673" name="Picture 1" descr="C:\Users\chy\AppData\Roaming\Tencent\Users\383482094\QQ\WinTemp\RichOle\2K)H%(BWDD@5I_VZAVDYRU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571612"/>
            <a:ext cx="7486650" cy="4614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2662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3.Loops and Fill 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Loops result in a significant increase of non-zero entries, named fill-in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794" y="2571744"/>
            <a:ext cx="5292055" cy="3991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97435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500034" y="0"/>
            <a:ext cx="7643192" cy="1328734"/>
          </a:xfrm>
        </p:spPr>
        <p:txBody>
          <a:bodyPr/>
          <a:lstStyle/>
          <a:p>
            <a:r>
              <a:rPr lang="en-US" altLang="zh-CN" dirty="0" err="1" smtClean="0"/>
              <a:t>Varible</a:t>
            </a:r>
            <a:r>
              <a:rPr lang="en-US" altLang="zh-CN" dirty="0" smtClean="0"/>
              <a:t> reordering: COLAMD</a:t>
            </a:r>
            <a:r>
              <a:rPr lang="en-US" altLang="zh-CN" sz="1600" dirty="0" smtClean="0"/>
              <a:t>(column </a:t>
            </a:r>
            <a:r>
              <a:rPr lang="en-US" altLang="zh-CN" sz="1600" dirty="0"/>
              <a:t>approximate minimum degree </a:t>
            </a:r>
            <a:r>
              <a:rPr lang="en-US" altLang="zh-CN" sz="1600" dirty="0" smtClean="0"/>
              <a:t>ordering </a:t>
            </a:r>
            <a:r>
              <a:rPr lang="en-US" altLang="zh-CN" sz="1600" dirty="0"/>
              <a:t>by </a:t>
            </a:r>
            <a:r>
              <a:rPr lang="en-US" altLang="zh-CN" sz="1600" dirty="0" err="1"/>
              <a:t>Daviset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et.al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Remember the ordering</a:t>
            </a:r>
            <a:endParaRPr lang="zh-CN" altLang="en-US" dirty="0"/>
          </a:p>
        </p:txBody>
      </p:sp>
      <p:pic>
        <p:nvPicPr>
          <p:cNvPr id="154626" name="Picture 2" descr="C:\Users\chy\AppData\Roaming\Tencent\Users\383482094\QQ\WinTemp\RichOle\F%H%QZK%W2KL%BNF]$H(UY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357298"/>
            <a:ext cx="6500858" cy="49720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2844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49289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Construct A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6" idx="3"/>
          </p:cNvCxnSpPr>
          <p:nvPr/>
        </p:nvCxnSpPr>
        <p:spPr>
          <a:xfrm>
            <a:off x="2083438" y="2677562"/>
            <a:ext cx="47233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00298" y="2428868"/>
            <a:ext cx="164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QR </a:t>
            </a:r>
          </a:p>
          <a:p>
            <a:r>
              <a:rPr lang="en-US" altLang="zh-CN" dirty="0" smtClean="0"/>
              <a:t>Factorization</a:t>
            </a:r>
            <a:endParaRPr lang="zh-CN" altLang="en-US" dirty="0"/>
          </a:p>
        </p:txBody>
      </p:sp>
      <p:cxnSp>
        <p:nvCxnSpPr>
          <p:cNvPr id="11" name="直接箭头连接符 10"/>
          <p:cNvCxnSpPr>
            <a:endCxn id="12" idx="1"/>
          </p:cNvCxnSpPr>
          <p:nvPr/>
        </p:nvCxnSpPr>
        <p:spPr>
          <a:xfrm flipV="1">
            <a:off x="4071934" y="2677562"/>
            <a:ext cx="284042" cy="370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55976" y="2492896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Update R</a:t>
            </a:r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5508104" y="2677562"/>
            <a:ext cx="36040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96136" y="24928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6308791" y="2677562"/>
            <a:ext cx="36040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90790" y="2492896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Update R</a:t>
            </a:r>
            <a:endParaRPr lang="zh-CN" altLang="en-US" dirty="0"/>
          </a:p>
        </p:txBody>
      </p:sp>
      <p:cxnSp>
        <p:nvCxnSpPr>
          <p:cNvPr id="20" name="肘形连接符 19"/>
          <p:cNvCxnSpPr>
            <a:stCxn id="18" idx="2"/>
          </p:cNvCxnSpPr>
          <p:nvPr/>
        </p:nvCxnSpPr>
        <p:spPr>
          <a:xfrm rot="5400000">
            <a:off x="6499140" y="2852087"/>
            <a:ext cx="782797" cy="80307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15723" y="3491716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COLMAD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Reordering</a:t>
            </a:r>
            <a:endParaRPr lang="zh-CN" altLang="en-US" dirty="0"/>
          </a:p>
        </p:txBody>
      </p:sp>
      <p:cxnSp>
        <p:nvCxnSpPr>
          <p:cNvPr id="23" name="直接箭头连接符 22"/>
          <p:cNvCxnSpPr>
            <a:stCxn id="21" idx="1"/>
          </p:cNvCxnSpPr>
          <p:nvPr/>
        </p:nvCxnSpPr>
        <p:spPr>
          <a:xfrm rot="10800000">
            <a:off x="4355977" y="3676382"/>
            <a:ext cx="35974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40067" y="3501008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QR Updating</a:t>
            </a:r>
            <a:endParaRPr lang="zh-CN" altLang="en-US" dirty="0"/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2051720" y="3676382"/>
            <a:ext cx="388348" cy="92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9895" y="3388078"/>
            <a:ext cx="218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Back-substitution</a:t>
            </a:r>
          </a:p>
        </p:txBody>
      </p:sp>
      <p:cxnSp>
        <p:nvCxnSpPr>
          <p:cNvPr id="30" name="肘形连接符 29"/>
          <p:cNvCxnSpPr>
            <a:stCxn id="28" idx="2"/>
          </p:cNvCxnSpPr>
          <p:nvPr/>
        </p:nvCxnSpPr>
        <p:spPr>
          <a:xfrm rot="16200000" flipH="1">
            <a:off x="1164406" y="3837827"/>
            <a:ext cx="967735" cy="80689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79712" y="450912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R</a:t>
            </a:r>
            <a:r>
              <a:rPr lang="en-US" altLang="zh-CN" dirty="0" err="1" smtClean="0"/>
              <a:t>elinearization</a:t>
            </a:r>
            <a:endParaRPr lang="zh-CN" altLang="en-US" dirty="0"/>
          </a:p>
        </p:txBody>
      </p:sp>
      <p:cxnSp>
        <p:nvCxnSpPr>
          <p:cNvPr id="34" name="肘形连接符 33"/>
          <p:cNvCxnSpPr>
            <a:stCxn id="32" idx="3"/>
          </p:cNvCxnSpPr>
          <p:nvPr/>
        </p:nvCxnSpPr>
        <p:spPr>
          <a:xfrm flipH="1" flipV="1">
            <a:off x="3203848" y="3870340"/>
            <a:ext cx="691773" cy="823446"/>
          </a:xfrm>
          <a:prstGeom prst="bentConnector4">
            <a:avLst>
              <a:gd name="adj1" fmla="val -33046"/>
              <a:gd name="adj2" fmla="val 6121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275856" y="3933056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Nonconverge</a:t>
            </a:r>
            <a:endParaRPr lang="zh-CN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1403648" y="4221088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Gauss-Newton or LM method</a:t>
            </a:r>
            <a:endParaRPr lang="zh-CN" altLang="en-US" sz="1200" dirty="0"/>
          </a:p>
        </p:txBody>
      </p:sp>
      <p:cxnSp>
        <p:nvCxnSpPr>
          <p:cNvPr id="37" name="直接箭头连接符 36"/>
          <p:cNvCxnSpPr>
            <a:endCxn id="38" idx="1"/>
          </p:cNvCxnSpPr>
          <p:nvPr/>
        </p:nvCxnSpPr>
        <p:spPr>
          <a:xfrm>
            <a:off x="4139952" y="4693786"/>
            <a:ext cx="45513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595084" y="4509120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Update R</a:t>
            </a:r>
            <a:endParaRPr lang="zh-CN" altLang="en-US" dirty="0"/>
          </a:p>
        </p:txBody>
      </p:sp>
      <p:cxnSp>
        <p:nvCxnSpPr>
          <p:cNvPr id="39" name="直接箭头连接符 38"/>
          <p:cNvCxnSpPr/>
          <p:nvPr/>
        </p:nvCxnSpPr>
        <p:spPr>
          <a:xfrm>
            <a:off x="5747212" y="4693786"/>
            <a:ext cx="36040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35244" y="45091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cxnSp>
        <p:nvCxnSpPr>
          <p:cNvPr id="41" name="直接箭头连接符 40"/>
          <p:cNvCxnSpPr/>
          <p:nvPr/>
        </p:nvCxnSpPr>
        <p:spPr>
          <a:xfrm>
            <a:off x="6547899" y="4693786"/>
            <a:ext cx="36040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207798" y="4417948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Con</a:t>
            </a:r>
            <a:endParaRPr lang="zh-CN" alt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6843190" y="4509120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Update R</a:t>
            </a:r>
            <a:endParaRPr lang="zh-CN" altLang="en-US" dirty="0"/>
          </a:p>
        </p:txBody>
      </p:sp>
      <p:cxnSp>
        <p:nvCxnSpPr>
          <p:cNvPr id="47" name="直接连接符 46"/>
          <p:cNvCxnSpPr/>
          <p:nvPr/>
        </p:nvCxnSpPr>
        <p:spPr>
          <a:xfrm>
            <a:off x="7302496" y="3645024"/>
            <a:ext cx="0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3753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1115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Example</a:t>
            </a:r>
            <a:endParaRPr lang="zh-CN" altLang="en-US" dirty="0"/>
          </a:p>
        </p:txBody>
      </p:sp>
      <p:pic>
        <p:nvPicPr>
          <p:cNvPr id="158721" name="Picture 1" descr="C:\Users\chy\AppData\Roaming\Tencent\Users\383482094\QQ\WinTemp\RichOle\4I6N_`TE])@C42W6(MSNHQ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4422"/>
            <a:ext cx="9144000" cy="4400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42910" y="2143116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/>
              <a:t>RGBD SLAM</a:t>
            </a:r>
            <a:endParaRPr lang="zh-CN" alt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D1C0CD-3554-45DD-9A7F-327D8111EC5C}" type="slidenum">
              <a:rPr lang="en-US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>
                <a:latin typeface="Arial" charset="0"/>
                <a:ea typeface="宋体" charset="-122"/>
              </a:rPr>
              <a:t>Graph SLAM</a:t>
            </a: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>
              <a:buFont typeface="Zapf Dingbats" charset="2"/>
              <a:buNone/>
            </a:pPr>
            <a:r>
              <a:rPr lang="en-US" altLang="zh-CN" sz="2000" smtClean="0">
                <a:latin typeface="Arial" charset="0"/>
                <a:ea typeface="宋体" charset="-122"/>
              </a:rPr>
              <a:t>GraphSLAM extends the state vector </a:t>
            </a:r>
            <a:r>
              <a:rPr lang="en-US" altLang="zh-CN" sz="2000" i="1" smtClean="0">
                <a:latin typeface="Arial" charset="0"/>
                <a:ea typeface="宋体" charset="-122"/>
              </a:rPr>
              <a:t>y</a:t>
            </a:r>
            <a:r>
              <a:rPr lang="en-US" altLang="zh-CN" sz="2000" smtClean="0">
                <a:latin typeface="Arial" charset="0"/>
                <a:ea typeface="宋体" charset="-122"/>
              </a:rPr>
              <a:t> with the path </a:t>
            </a:r>
            <a:r>
              <a:rPr lang="en-US" altLang="zh-CN" sz="2000" i="1" smtClean="0">
                <a:latin typeface="Arial" charset="0"/>
                <a:ea typeface="宋体" charset="-122"/>
              </a:rPr>
              <a:t>x</a:t>
            </a:r>
            <a:r>
              <a:rPr lang="en-US" altLang="zh-CN" sz="2000" i="1" baseline="-25000" smtClean="0">
                <a:latin typeface="Arial" charset="0"/>
                <a:ea typeface="宋体" charset="-122"/>
              </a:rPr>
              <a:t>0:t</a:t>
            </a:r>
          </a:p>
          <a:p>
            <a:pPr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r>
              <a:rPr lang="en-US" altLang="zh-CN" sz="2000" smtClean="0">
                <a:latin typeface="Arial" charset="0"/>
                <a:ea typeface="宋体" charset="-122"/>
              </a:rPr>
              <a:t>Example: Groundhog in abandoned mine:</a:t>
            </a:r>
          </a:p>
          <a:p>
            <a:pPr>
              <a:buFont typeface="Zapf Dingbats" charset="2"/>
              <a:buNone/>
            </a:pPr>
            <a:r>
              <a:rPr lang="en-US" altLang="zh-CN" sz="2000" i="1" smtClean="0">
                <a:latin typeface="Arial" charset="0"/>
                <a:ea typeface="宋体" charset="-122"/>
              </a:rPr>
              <a:t>every 5 meters a local map</a:t>
            </a:r>
          </a:p>
          <a:p>
            <a:pPr>
              <a:buFont typeface="Zapf Dingbats" charset="2"/>
              <a:buNone/>
            </a:pPr>
            <a:endParaRPr lang="en-US" altLang="zh-CN" sz="1800" smtClean="0">
              <a:latin typeface="Arial" charset="0"/>
              <a:ea typeface="宋体" charset="-122"/>
            </a:endParaRP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1298575" y="2419350"/>
          <a:ext cx="5062538" cy="550863"/>
        </p:xfrm>
        <a:graphic>
          <a:graphicData uri="http://schemas.openxmlformats.org/presentationml/2006/ole">
            <p:oleObj spid="_x0000_s67586" name="Equation" r:id="rId3" imgW="2450880" imgH="266400" progId="Equation.3">
              <p:embed/>
            </p:oleObj>
          </a:graphicData>
        </a:graphic>
      </p:graphicFrame>
      <p:pic>
        <p:nvPicPr>
          <p:cNvPr id="2055" name="Picture 9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5468938" y="3351213"/>
            <a:ext cx="2844800" cy="2852737"/>
          </a:xfrm>
          <a:noFill/>
        </p:spPr>
      </p:pic>
      <p:pic>
        <p:nvPicPr>
          <p:cNvPr id="2056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92200" y="4464050"/>
            <a:ext cx="2862263" cy="173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610600" cy="642938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/>
              <a:t>Motivation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3225" y="1166813"/>
            <a:ext cx="4456113" cy="4052887"/>
          </a:xfrm>
          <a:ln/>
        </p:spPr>
        <p:txBody>
          <a:bodyPr/>
          <a:lstStyle/>
          <a:p>
            <a:pPr marL="330200" indent="-330200"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Our goal: </a:t>
            </a:r>
          </a:p>
          <a:p>
            <a:pPr marL="330200" indent="-330200">
              <a:buClrTx/>
              <a:buFontTx/>
              <a:buNone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	Learn 3D models of (indoor) scenes</a:t>
            </a:r>
          </a:p>
          <a:p>
            <a:pPr marL="330200" indent="-330200">
              <a:buClrTx/>
              <a:buFontTx/>
              <a:buNone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endParaRPr lang="en-US"/>
          </a:p>
          <a:p>
            <a:pPr marL="330200" indent="-330200"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Applications:</a:t>
            </a:r>
          </a:p>
          <a:p>
            <a:pPr marL="806450" lvl="1" indent="-296863">
              <a:buFont typeface="Times New Roman" pitchFamily="18" charset="0"/>
              <a:buChar char="–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Architecture</a:t>
            </a:r>
          </a:p>
          <a:p>
            <a:pPr marL="806450" lvl="1" indent="-296863">
              <a:buFont typeface="Times New Roman" pitchFamily="18" charset="0"/>
              <a:buChar char="–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Gaming</a:t>
            </a:r>
          </a:p>
          <a:p>
            <a:pPr marL="806450" lvl="1" indent="-296863">
              <a:buFont typeface="Times New Roman" pitchFamily="18" charset="0"/>
              <a:buChar char="–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Archaeology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00675" y="3779838"/>
            <a:ext cx="3240088" cy="2859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00675" y="1193800"/>
            <a:ext cx="3268663" cy="2225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3" fill="hold" nodeType="interactiveSeq"/>
            </p:par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85720" y="1428736"/>
            <a:ext cx="8501122" cy="407196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F. </a:t>
            </a:r>
            <a:r>
              <a:rPr lang="en-US" dirty="0" err="1" smtClean="0"/>
              <a:t>Endres</a:t>
            </a:r>
            <a:r>
              <a:rPr lang="en-US" dirty="0" smtClean="0"/>
              <a:t>, J. Hess, J. Sturm, D. </a:t>
            </a:r>
            <a:r>
              <a:rPr lang="en-US" dirty="0" err="1" smtClean="0"/>
              <a:t>Cremers</a:t>
            </a:r>
            <a:r>
              <a:rPr lang="en-US" dirty="0" smtClean="0"/>
              <a:t>, and W. </a:t>
            </a:r>
            <a:r>
              <a:rPr lang="en-US" dirty="0" err="1" smtClean="0"/>
              <a:t>Burgard</a:t>
            </a:r>
            <a:r>
              <a:rPr lang="en-US" dirty="0" smtClean="0"/>
              <a:t>. </a:t>
            </a:r>
            <a:r>
              <a:rPr lang="en-US" b="1" dirty="0" smtClean="0"/>
              <a:t>3D Mapping with an RGB-D Camera,</a:t>
            </a:r>
            <a:r>
              <a:rPr lang="en-US" dirty="0" smtClean="0"/>
              <a:t> </a:t>
            </a:r>
            <a:r>
              <a:rPr lang="en-US" i="1" dirty="0" smtClean="0"/>
              <a:t>IEEE Transactions on  Robotics, 2013(4).</a:t>
            </a:r>
          </a:p>
          <a:p>
            <a:endParaRPr lang="en-US" i="1" dirty="0" smtClean="0"/>
          </a:p>
          <a:p>
            <a:r>
              <a:rPr lang="en-US" dirty="0" smtClean="0"/>
              <a:t>J. Sturm and N. Engelhard and F. </a:t>
            </a:r>
            <a:r>
              <a:rPr lang="en-US" dirty="0" err="1" smtClean="0"/>
              <a:t>Endres</a:t>
            </a:r>
            <a:r>
              <a:rPr lang="en-US" dirty="0" smtClean="0"/>
              <a:t> and W. </a:t>
            </a:r>
            <a:r>
              <a:rPr lang="en-US" dirty="0" err="1" smtClean="0"/>
              <a:t>Burgard</a:t>
            </a:r>
            <a:r>
              <a:rPr lang="en-US" dirty="0" smtClean="0"/>
              <a:t> and D. </a:t>
            </a:r>
            <a:r>
              <a:rPr lang="en-US" dirty="0" err="1" smtClean="0"/>
              <a:t>Cremers</a:t>
            </a:r>
            <a:r>
              <a:rPr lang="en-US" dirty="0" smtClean="0"/>
              <a:t>. </a:t>
            </a:r>
            <a:r>
              <a:rPr lang="en-US" b="1" dirty="0" smtClean="0"/>
              <a:t>A Benchmark for the Evaluation of RGB-D SLAM Systems</a:t>
            </a:r>
            <a:r>
              <a:rPr lang="en-US" dirty="0" smtClean="0"/>
              <a:t>, </a:t>
            </a:r>
            <a:r>
              <a:rPr lang="en-US" i="1" dirty="0" smtClean="0"/>
              <a:t>In</a:t>
            </a:r>
            <a:r>
              <a:rPr lang="en-US" dirty="0" smtClean="0"/>
              <a:t> </a:t>
            </a:r>
            <a:r>
              <a:rPr lang="en-US" i="1" dirty="0" smtClean="0"/>
              <a:t>Proc. of the International Conference on Intelligent Robot Systems (IROS)</a:t>
            </a:r>
            <a:r>
              <a:rPr lang="en-US" dirty="0" smtClean="0"/>
              <a:t>, 2012.</a:t>
            </a:r>
          </a:p>
          <a:p>
            <a:endParaRPr lang="en-US" i="1" dirty="0" smtClean="0"/>
          </a:p>
          <a:p>
            <a:r>
              <a:rPr lang="en-US" dirty="0" smtClean="0"/>
              <a:t>N. Engelhard, F. </a:t>
            </a:r>
            <a:r>
              <a:rPr lang="en-US" dirty="0" err="1" smtClean="0"/>
              <a:t>Endres</a:t>
            </a:r>
            <a:r>
              <a:rPr lang="en-US" dirty="0" smtClean="0"/>
              <a:t>, J. Hess, J. Sturm, and W. </a:t>
            </a:r>
            <a:r>
              <a:rPr lang="en-US" dirty="0" err="1" smtClean="0"/>
              <a:t>Burgard</a:t>
            </a:r>
            <a:r>
              <a:rPr lang="en-US" dirty="0" smtClean="0"/>
              <a:t>. </a:t>
            </a:r>
            <a:r>
              <a:rPr lang="en-US" b="1" dirty="0" smtClean="0"/>
              <a:t>Real-time 3D visual SLAM with a hand-held camera</a:t>
            </a:r>
            <a:r>
              <a:rPr lang="en-US" dirty="0" smtClean="0"/>
              <a:t>. </a:t>
            </a:r>
            <a:r>
              <a:rPr lang="en-US" i="1" dirty="0" smtClean="0"/>
              <a:t>In Proc. of the RGB-D Workshop on 3D Perception in Robotics at the European Robotics Forum</a:t>
            </a:r>
            <a:r>
              <a:rPr lang="en-US" dirty="0" smtClean="0"/>
              <a:t>, 2011.</a:t>
            </a:r>
          </a:p>
          <a:p>
            <a:endParaRPr lang="en-US" i="1" dirty="0" smtClean="0"/>
          </a:p>
          <a:p>
            <a:endParaRPr lang="en-US" i="1" dirty="0" smtClean="0"/>
          </a:p>
          <a:p>
            <a:endParaRPr lang="en-US" altLang="zh-CN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8596" y="357166"/>
            <a:ext cx="3571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References</a:t>
            </a:r>
            <a:endParaRPr lang="zh-CN" alt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193398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2844" y="357166"/>
            <a:ext cx="878687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/>
              <a:t>Features</a:t>
            </a:r>
            <a:r>
              <a:rPr lang="zh-CN" altLang="en-US" sz="3600" dirty="0" smtClean="0"/>
              <a:t>：</a:t>
            </a:r>
            <a:endParaRPr lang="en-US" altLang="zh-CN" sz="3600" dirty="0" smtClean="0"/>
          </a:p>
          <a:p>
            <a:endParaRPr lang="en-US" altLang="zh-CN" sz="3600" dirty="0" smtClean="0"/>
          </a:p>
          <a:p>
            <a:r>
              <a:rPr lang="en-US" altLang="zh-CN" sz="2400" dirty="0" smtClean="0"/>
              <a:t>Without </a:t>
            </a:r>
            <a:r>
              <a:rPr lang="en-US" altLang="zh-CN" sz="2400" dirty="0" err="1" smtClean="0"/>
              <a:t>odometry</a:t>
            </a:r>
            <a:r>
              <a:rPr lang="en-US" altLang="zh-CN" sz="2400" dirty="0" smtClean="0"/>
              <a:t> information;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Robot Poses Transformation based on Visual </a:t>
            </a:r>
            <a:r>
              <a:rPr lang="en-US" altLang="zh-CN" sz="2400" dirty="0" err="1" smtClean="0"/>
              <a:t>Odometry</a:t>
            </a:r>
            <a:r>
              <a:rPr lang="en-US" altLang="zh-CN" sz="2400" dirty="0" smtClean="0"/>
              <a:t>;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Divide the SLAM into independent localization and mapping;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Graph Optimization based Trajectory estimation;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RGB-D camera based 3D color environmental map;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Offline/Real-time SLAM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285728"/>
            <a:ext cx="7467600" cy="642918"/>
          </a:xfrm>
        </p:spPr>
        <p:txBody>
          <a:bodyPr/>
          <a:lstStyle/>
          <a:p>
            <a:r>
              <a:rPr lang="en-US" altLang="zh-CN" dirty="0" smtClean="0"/>
              <a:t>RGBD</a:t>
            </a:r>
            <a:r>
              <a:rPr lang="zh-CN" altLang="en-US" dirty="0" smtClean="0"/>
              <a:t> </a:t>
            </a:r>
            <a:r>
              <a:rPr lang="en-US" altLang="zh-CN" dirty="0" smtClean="0"/>
              <a:t>Cameras——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RGB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Color+Depth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4" y="1285860"/>
            <a:ext cx="3286148" cy="2071702"/>
          </a:xfrm>
        </p:spPr>
      </p:pic>
      <p:pic>
        <p:nvPicPr>
          <p:cNvPr id="13314" name="Picture 2" descr="http://www.primesense.com/get-your-sensor2/images/182/PrimeSense_sensor_fr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1071546"/>
            <a:ext cx="4286250" cy="2143125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5715008" y="2928934"/>
            <a:ext cx="1628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 tooltip="Download product brochure"/>
              </a:rPr>
              <a:t>Carmine 1.08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0602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892969" y="350280"/>
            <a:ext cx="7358063" cy="49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81" tIns="64281" rIns="64281" bIns="64281" numCol="1" rtlCol="0" anchor="t" anchorCtr="0" compatLnSpc="1">
            <a:prstTxWarp prst="textNoShape">
              <a:avLst/>
            </a:prstTxWarp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66"/>
                </a:solidFill>
                <a:sym typeface="Helvetica"/>
              </a:rPr>
              <a:t>Hardware</a:t>
            </a:r>
          </a:p>
        </p:txBody>
      </p:sp>
      <p:sp>
        <p:nvSpPr>
          <p:cNvPr id="84" name="Shape 84"/>
          <p:cNvSpPr/>
          <p:nvPr/>
        </p:nvSpPr>
        <p:spPr>
          <a:xfrm>
            <a:off x="1214414" y="928670"/>
            <a:ext cx="6581180" cy="374153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298" y="4214818"/>
            <a:ext cx="3786188" cy="2160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 descr="C:\Users\user\AppData\Roaming\Tencent\Users\85740749\QQ\WinTemp\RichOle\4$9N9D1}%8E%)DK_8J~XFW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0"/>
            <a:ext cx="7572428" cy="6759089"/>
          </a:xfrm>
          <a:prstGeom prst="rect">
            <a:avLst/>
          </a:prstGeom>
          <a:noFill/>
        </p:spPr>
      </p:pic>
      <p:pic>
        <p:nvPicPr>
          <p:cNvPr id="5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6" y="357166"/>
            <a:ext cx="1586416" cy="100013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1770"/>
            <a:ext cx="7467600" cy="580926"/>
          </a:xfrm>
        </p:spPr>
        <p:txBody>
          <a:bodyPr/>
          <a:lstStyle/>
          <a:p>
            <a:r>
              <a:rPr lang="zh-CN" altLang="en-US" dirty="0" smtClean="0"/>
              <a:t>算法流程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546631" cy="590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03556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="" xmlns:p14="http://schemas.microsoft.com/office/powerpoint/2010/main" val="3138313009"/>
              </p:ext>
            </p:extLst>
          </p:nvPr>
        </p:nvGraphicFramePr>
        <p:xfrm>
          <a:off x="395536" y="476672"/>
          <a:ext cx="8280920" cy="5976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5616" y="4653136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G2o combines several optimization algorithms</a:t>
            </a:r>
          </a:p>
          <a:p>
            <a:r>
              <a:rPr lang="en-US" altLang="zh-CN" dirty="0" smtClean="0"/>
              <a:t>Suitable for solutions of nonlinear objective functions.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94381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610600" cy="17399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/>
              <a:t>Feature Extraction and Matching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1236663"/>
            <a:ext cx="8604250" cy="5819775"/>
          </a:xfrm>
          <a:ln/>
        </p:spPr>
        <p:txBody>
          <a:bodyPr/>
          <a:lstStyle/>
          <a:p>
            <a:pPr marL="330200" indent="-330200"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SURF: scale and rotation invariant descriptor</a:t>
            </a:r>
          </a:p>
          <a:p>
            <a:pPr marL="330200" indent="-330200">
              <a:buClrTx/>
              <a:buFontTx/>
              <a:buNone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endParaRPr lang="en-US"/>
          </a:p>
          <a:p>
            <a:pPr marL="330200" indent="-330200"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Runtime</a:t>
            </a:r>
          </a:p>
          <a:p>
            <a:pPr marL="1481138" lvl="1" indent="-566738">
              <a:buFont typeface="Times New Roman" pitchFamily="18" charset="0"/>
              <a:buChar char="–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600-800 features</a:t>
            </a:r>
          </a:p>
          <a:p>
            <a:pPr marL="1481138" lvl="1" indent="-566738">
              <a:buFont typeface="Times New Roman" pitchFamily="18" charset="0"/>
              <a:buChar char="–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OpenCV: 1 sec</a:t>
            </a:r>
          </a:p>
          <a:p>
            <a:pPr marL="1481138" lvl="1" indent="-566738">
              <a:buFont typeface="Times New Roman" pitchFamily="18" charset="0"/>
              <a:buChar char="–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SurfGPU: 40 ms</a:t>
            </a:r>
          </a:p>
          <a:p>
            <a:pPr marL="330200" indent="-330200"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Matching</a:t>
            </a:r>
          </a:p>
          <a:p>
            <a:pPr marL="1481138" lvl="1" indent="-566738">
              <a:buFont typeface="Times New Roman" pitchFamily="18" charset="0"/>
              <a:buChar char="–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FLANN</a:t>
            </a:r>
          </a:p>
          <a:p>
            <a:pPr marL="1481138" lvl="1" indent="-566738">
              <a:buFont typeface="Times New Roman" pitchFamily="18" charset="0"/>
              <a:buChar char="–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&lt; 15 ms</a:t>
            </a:r>
          </a:p>
          <a:p>
            <a:pPr marL="330200" indent="-330200">
              <a:buClrTx/>
              <a:buFontTx/>
              <a:buNone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endParaRPr lang="en-US"/>
          </a:p>
          <a:p>
            <a:pPr marL="330200" indent="-330200">
              <a:buClrTx/>
              <a:buFontTx/>
              <a:buNone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endParaRPr lang="en-US"/>
          </a:p>
          <a:p>
            <a:pPr marL="330200" indent="-330200">
              <a:buClrTx/>
              <a:buFontTx/>
              <a:buNone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9338" y="2430463"/>
            <a:ext cx="3959225" cy="29702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395288" y="244475"/>
            <a:ext cx="6445250" cy="8350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/>
              <a:t>Features in 3D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60363" y="1079500"/>
            <a:ext cx="8534400" cy="5338763"/>
          </a:xfrm>
          <a:ln/>
        </p:spPr>
        <p:txBody>
          <a:bodyPr/>
          <a:lstStyle/>
          <a:p>
            <a:pPr marL="330200" indent="-330200"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Associate features with 3D points</a:t>
            </a:r>
          </a:p>
          <a:p>
            <a:pPr marL="330200" indent="-330200"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Problem: missing data (glass, occlusion)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613" y="2344738"/>
            <a:ext cx="5219700" cy="39544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0C8A69-6F95-407D-B859-BCD00B5996FF}" type="slidenum">
              <a:rPr lang="en-US" altLang="en-US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>
                <a:latin typeface="Arial" charset="0"/>
                <a:ea typeface="宋体" charset="-122"/>
              </a:rPr>
              <a:t>Acquisition of the </a:t>
            </a:r>
            <a:r>
              <a:rPr lang="en-US" altLang="zh-CN" i="1" smtClean="0">
                <a:latin typeface="Arial" charset="0"/>
                <a:ea typeface="宋体" charset="-122"/>
              </a:rPr>
              <a:t>information matrix</a:t>
            </a:r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zh-CN" sz="2000" smtClean="0">
                <a:latin typeface="Arial" charset="0"/>
                <a:ea typeface="宋体" charset="-122"/>
              </a:rPr>
              <a:t>The observation of a landmark </a:t>
            </a:r>
            <a:r>
              <a:rPr lang="en-US" altLang="zh-CN" sz="2000" i="1" smtClean="0">
                <a:latin typeface="Arial" charset="0"/>
                <a:ea typeface="宋体" charset="-122"/>
              </a:rPr>
              <a:t>m</a:t>
            </a:r>
            <a:r>
              <a:rPr lang="en-US" altLang="zh-CN" sz="2000" i="1" baseline="-25000" smtClean="0">
                <a:latin typeface="Arial" charset="0"/>
                <a:ea typeface="宋体" charset="-122"/>
              </a:rPr>
              <a:t>1</a:t>
            </a:r>
            <a:r>
              <a:rPr lang="en-US" altLang="zh-CN" sz="2000" baseline="-25000" smtClean="0">
                <a:latin typeface="Arial" charset="0"/>
                <a:ea typeface="宋体" charset="-122"/>
              </a:rPr>
              <a:t> </a:t>
            </a:r>
            <a:r>
              <a:rPr lang="en-US" altLang="zh-CN" sz="2000" smtClean="0">
                <a:latin typeface="Arial" charset="0"/>
                <a:ea typeface="宋体" charset="-122"/>
              </a:rPr>
              <a:t>introduces an constraint: </a:t>
            </a: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 smtClean="0">
                <a:latin typeface="Arial" charset="0"/>
                <a:ea typeface="宋体" charset="-122"/>
              </a:rPr>
              <a:t>The constraint is of the type:</a:t>
            </a:r>
            <a:endParaRPr lang="en-US" altLang="zh-CN" sz="2000" i="1" smtClean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smtClean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smtClean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smtClean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 smtClean="0">
                <a:latin typeface="Arial" charset="0"/>
                <a:ea typeface="宋体" charset="-122"/>
                <a:sym typeface="Symbol" pitchFamily="18" charset="2"/>
              </a:rPr>
              <a:t>Where </a:t>
            </a:r>
            <a:r>
              <a:rPr lang="en-US" altLang="zh-CN" sz="2000" i="1" smtClean="0">
                <a:latin typeface="Arial" charset="0"/>
                <a:ea typeface="宋体" charset="-122"/>
                <a:sym typeface="Symbol" pitchFamily="18" charset="2"/>
              </a:rPr>
              <a:t>h(x</a:t>
            </a:r>
            <a:r>
              <a:rPr lang="en-US" altLang="zh-CN" sz="2000" i="1" baseline="-25000" smtClean="0">
                <a:latin typeface="Arial" charset="0"/>
                <a:ea typeface="宋体" charset="-122"/>
                <a:sym typeface="Symbol" pitchFamily="18" charset="2"/>
              </a:rPr>
              <a:t>t</a:t>
            </a:r>
            <a:r>
              <a:rPr lang="en-US" altLang="zh-CN" sz="2000" i="1" smtClean="0">
                <a:latin typeface="Arial" charset="0"/>
                <a:ea typeface="宋体" charset="-122"/>
                <a:sym typeface="Symbol" pitchFamily="18" charset="2"/>
              </a:rPr>
              <a:t>,m</a:t>
            </a:r>
            <a:r>
              <a:rPr lang="en-US" altLang="zh-CN" sz="2000" i="1" baseline="-25000" smtClean="0">
                <a:latin typeface="Arial" charset="0"/>
                <a:ea typeface="宋体" charset="-122"/>
                <a:sym typeface="Symbol" pitchFamily="18" charset="2"/>
              </a:rPr>
              <a:t>j</a:t>
            </a:r>
            <a:r>
              <a:rPr lang="en-US" altLang="zh-CN" sz="2000" i="1" smtClean="0">
                <a:latin typeface="Arial" charset="0"/>
                <a:ea typeface="宋体" charset="-122"/>
                <a:sym typeface="Symbol" pitchFamily="18" charset="2"/>
              </a:rPr>
              <a:t>) </a:t>
            </a:r>
            <a:r>
              <a:rPr lang="en-US" altLang="zh-CN" sz="2000" smtClean="0">
                <a:latin typeface="Arial" charset="0"/>
                <a:ea typeface="宋体" charset="-122"/>
                <a:sym typeface="Symbol" pitchFamily="18" charset="2"/>
              </a:rPr>
              <a:t>is the measurement model and </a:t>
            </a:r>
            <a:r>
              <a:rPr lang="en-US" altLang="zh-CN" sz="2000" i="1" smtClean="0">
                <a:latin typeface="Arial" charset="0"/>
                <a:ea typeface="宋体" charset="-122"/>
                <a:sym typeface="Symbol" pitchFamily="18" charset="2"/>
              </a:rPr>
              <a:t>Q</a:t>
            </a:r>
            <a:r>
              <a:rPr lang="en-US" altLang="zh-CN" sz="2000" i="1" baseline="-25000" smtClean="0">
                <a:latin typeface="Arial" charset="0"/>
                <a:ea typeface="宋体" charset="-122"/>
                <a:sym typeface="Symbol" pitchFamily="18" charset="2"/>
              </a:rPr>
              <a:t>t</a:t>
            </a:r>
            <a:r>
              <a:rPr lang="en-US" altLang="zh-CN" sz="2000" smtClean="0">
                <a:latin typeface="Arial" charset="0"/>
                <a:ea typeface="宋体" charset="-122"/>
                <a:sym typeface="Symbol" pitchFamily="18" charset="2"/>
              </a:rPr>
              <a:t> the covariance of the measurement noise.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2049463" y="4440238"/>
          <a:ext cx="4243387" cy="527050"/>
        </p:xfrm>
        <a:graphic>
          <a:graphicData uri="http://schemas.openxmlformats.org/presentationml/2006/ole">
            <p:oleObj spid="_x0000_s68610" name="Equation" r:id="rId3" imgW="2145960" imgH="266400" progId="Equation.3">
              <p:embed/>
            </p:oleObj>
          </a:graphicData>
        </a:graphic>
      </p:graphicFrame>
      <p:pic>
        <p:nvPicPr>
          <p:cNvPr id="4103" name="Picture 5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2265363" y="2112963"/>
            <a:ext cx="3810000" cy="1506537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207963" y="323850"/>
            <a:ext cx="9115425" cy="642938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/>
              <a:t>Estimate Relative Pose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7338" y="1260475"/>
            <a:ext cx="8534400" cy="5334000"/>
          </a:xfrm>
          <a:ln/>
        </p:spPr>
        <p:txBody>
          <a:bodyPr/>
          <a:lstStyle/>
          <a:p>
            <a:pPr marL="330200" indent="-330200"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RANSAC: good for estimating models in the presence of outliers</a:t>
            </a:r>
          </a:p>
          <a:p>
            <a:pPr marL="330200" indent="-330200"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Algorithm:</a:t>
            </a:r>
          </a:p>
          <a:p>
            <a:pPr marL="1481138" lvl="1" indent="-566738">
              <a:buFont typeface="Times New Roman" pitchFamily="18" charset="0"/>
              <a:buChar char="–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Find correspondences</a:t>
            </a:r>
          </a:p>
          <a:p>
            <a:pPr marL="1481138" lvl="1" indent="-566738">
              <a:buFont typeface="Times New Roman" pitchFamily="18" charset="0"/>
              <a:buChar char="–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Repeatedly sample three correspondences, estimate pose, count inliers (and optimize)</a:t>
            </a:r>
          </a:p>
          <a:p>
            <a:pPr marL="1481138" lvl="1" indent="-566738">
              <a:buFont typeface="Times New Roman" pitchFamily="18" charset="0"/>
              <a:buChar char="–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Return pose with most inliers</a:t>
            </a:r>
          </a:p>
          <a:p>
            <a:pPr marL="330200" indent="-330200"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Runtime: &lt; 5 ms </a:t>
            </a:r>
          </a:p>
          <a:p>
            <a:pPr marL="330200" indent="-330200">
              <a:buClrTx/>
              <a:buFontTx/>
              <a:buNone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AutoShape 1"/>
          <p:cNvSpPr>
            <a:spLocks noChangeArrowheads="1"/>
          </p:cNvSpPr>
          <p:nvPr/>
        </p:nvSpPr>
        <p:spPr bwMode="auto">
          <a:xfrm>
            <a:off x="4500563" y="1800225"/>
            <a:ext cx="3779837" cy="4500563"/>
          </a:xfrm>
          <a:prstGeom prst="roundRect">
            <a:avLst>
              <a:gd name="adj" fmla="val 42"/>
            </a:avLst>
          </a:prstGeom>
          <a:solidFill>
            <a:srgbClr val="355E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0" name="AutoShape 2"/>
          <p:cNvSpPr>
            <a:spLocks noChangeArrowheads="1"/>
          </p:cNvSpPr>
          <p:nvPr/>
        </p:nvSpPr>
        <p:spPr bwMode="auto">
          <a:xfrm>
            <a:off x="720725" y="1800225"/>
            <a:ext cx="3779838" cy="4500563"/>
          </a:xfrm>
          <a:prstGeom prst="roundRect">
            <a:avLst>
              <a:gd name="adj" fmla="val 42"/>
            </a:avLst>
          </a:prstGeom>
          <a:solidFill>
            <a:srgbClr val="2300DC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388938" y="539750"/>
            <a:ext cx="8610600" cy="11953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600" b="1">
                <a:solidFill>
                  <a:srgbClr val="336699"/>
                </a:solidFill>
                <a:latin typeface="Verdana" pitchFamily="34" charset="0"/>
              </a:rPr>
              <a:t>Correspondences in 2D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81000" y="1143000"/>
            <a:ext cx="8534400" cy="53387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8525" y="1979613"/>
            <a:ext cx="72009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935038" y="5641975"/>
            <a:ext cx="7740650" cy="1377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42900" indent="-334963">
              <a:spcBef>
                <a:spcPts val="700"/>
              </a:spcBef>
              <a:buClrTx/>
              <a:buFontTx/>
              <a:buNone/>
              <a:tabLst>
                <a:tab pos="342900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  <a:tab pos="8982075" algn="l"/>
                <a:tab pos="9431338" algn="l"/>
                <a:tab pos="9880600" algn="l"/>
                <a:tab pos="10329863" algn="l"/>
                <a:tab pos="10779125" algn="l"/>
                <a:tab pos="10780713" algn="l"/>
              </a:tabLst>
            </a:pPr>
            <a:r>
              <a:rPr lang="en-US" sz="2800">
                <a:solidFill>
                  <a:srgbClr val="000000"/>
                </a:solidFill>
                <a:latin typeface="Verdana" pitchFamily="34" charset="0"/>
              </a:rPr>
              <a:t> Image at time t     	 Image at time t+1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610600" cy="642938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/>
              <a:t>Pose Refinement 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5750" y="1260475"/>
            <a:ext cx="8534400" cy="5334000"/>
          </a:xfrm>
          <a:ln/>
        </p:spPr>
        <p:txBody>
          <a:bodyPr/>
          <a:lstStyle/>
          <a:p>
            <a:pPr marL="330200" indent="-330200"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Iterative Closest Point</a:t>
            </a:r>
          </a:p>
          <a:p>
            <a:pPr marL="330200" indent="-330200"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Generalized ICP [Segal, 2009]</a:t>
            </a:r>
          </a:p>
          <a:p>
            <a:pPr marL="1481138" lvl="1" indent="-566738">
              <a:buFont typeface="Times New Roman" pitchFamily="18" charset="0"/>
              <a:buChar char="–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Plane-to-Plane metric</a:t>
            </a:r>
          </a:p>
          <a:p>
            <a:pPr marL="330200" indent="-330200"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Local optimization (prone to local maxima)</a:t>
            </a:r>
          </a:p>
          <a:p>
            <a:pPr marL="330200" indent="-330200"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Needs good initialization</a:t>
            </a:r>
          </a:p>
          <a:p>
            <a:pPr marL="330200" indent="-330200">
              <a:buClrTx/>
              <a:buFontTx/>
              <a:buNone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endParaRPr lang="en-US"/>
          </a:p>
          <a:p>
            <a:pPr marL="330200" indent="-330200"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/>
              <a:t>Runtime: ~500 ms on a sampled subset</a:t>
            </a:r>
          </a:p>
          <a:p>
            <a:pPr marL="330200" indent="-330200">
              <a:buClrTx/>
              <a:buFontTx/>
              <a:buNone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647700" y="244475"/>
            <a:ext cx="8805863" cy="1195388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/>
              <a:t>Pose Refinement (2)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0113" y="5641975"/>
            <a:ext cx="7740650" cy="1377950"/>
          </a:xfrm>
          <a:ln/>
        </p:spPr>
        <p:txBody>
          <a:bodyPr/>
          <a:lstStyle/>
          <a:p>
            <a:pPr indent="-334963">
              <a:buClrTx/>
              <a:buFontTx/>
              <a:buNone/>
              <a:tabLst>
                <a:tab pos="342900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  <a:tab pos="8982075" algn="l"/>
                <a:tab pos="9431338" algn="l"/>
                <a:tab pos="9880600" algn="l"/>
                <a:tab pos="10329863" algn="l"/>
                <a:tab pos="10779125" algn="l"/>
                <a:tab pos="10780713" algn="l"/>
              </a:tabLst>
            </a:pPr>
            <a:r>
              <a:rPr lang="en-US" dirty="0"/>
              <a:t>Without ICP     			 With ICP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3" y="1119188"/>
            <a:ext cx="3240087" cy="4460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0725" y="1106488"/>
            <a:ext cx="3240088" cy="4473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4140200" y="5759450"/>
            <a:ext cx="4298950" cy="1377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7544" y="764704"/>
            <a:ext cx="1368152" cy="9361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node1</a:t>
            </a:r>
          </a:p>
        </p:txBody>
      </p:sp>
      <p:sp>
        <p:nvSpPr>
          <p:cNvPr id="5" name="等腰三角形 4"/>
          <p:cNvSpPr/>
          <p:nvPr/>
        </p:nvSpPr>
        <p:spPr>
          <a:xfrm rot="19909537">
            <a:off x="1340218" y="833198"/>
            <a:ext cx="360040" cy="3600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799359" y="764704"/>
            <a:ext cx="1368152" cy="9361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node2</a:t>
            </a:r>
            <a:endParaRPr lang="zh-CN" altLang="en-US" dirty="0"/>
          </a:p>
        </p:txBody>
      </p:sp>
      <p:sp>
        <p:nvSpPr>
          <p:cNvPr id="7" name="等腰三角形 6"/>
          <p:cNvSpPr/>
          <p:nvPr/>
        </p:nvSpPr>
        <p:spPr>
          <a:xfrm rot="1937922">
            <a:off x="3731384" y="872990"/>
            <a:ext cx="360040" cy="3600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5" idx="0"/>
            <a:endCxn id="7" idx="0"/>
          </p:cNvCxnSpPr>
          <p:nvPr/>
        </p:nvCxnSpPr>
        <p:spPr>
          <a:xfrm>
            <a:off x="1435240" y="854528"/>
            <a:ext cx="2572355" cy="463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5" idx="4"/>
            <a:endCxn id="7" idx="4"/>
          </p:cNvCxnSpPr>
          <p:nvPr/>
        </p:nvCxnSpPr>
        <p:spPr>
          <a:xfrm>
            <a:off x="1763926" y="1086911"/>
            <a:ext cx="2203454" cy="2144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5" idx="2"/>
            <a:endCxn id="7" idx="2"/>
          </p:cNvCxnSpPr>
          <p:nvPr/>
        </p:nvCxnSpPr>
        <p:spPr>
          <a:xfrm flipV="1">
            <a:off x="1446545" y="1108986"/>
            <a:ext cx="2216502" cy="1479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35240" y="2420888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Time t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52" name="流程图: 联系 51"/>
          <p:cNvSpPr/>
          <p:nvPr/>
        </p:nvSpPr>
        <p:spPr>
          <a:xfrm rot="19096004">
            <a:off x="5436096" y="1232756"/>
            <a:ext cx="313184" cy="33343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53" name="流程图: 联系 52"/>
          <p:cNvSpPr/>
          <p:nvPr/>
        </p:nvSpPr>
        <p:spPr>
          <a:xfrm rot="1507746">
            <a:off x="6656777" y="1275492"/>
            <a:ext cx="313184" cy="33343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4" name="直接箭头连接符 53"/>
          <p:cNvCxnSpPr>
            <a:stCxn id="52" idx="5"/>
            <a:endCxn id="53" idx="2"/>
          </p:cNvCxnSpPr>
          <p:nvPr/>
        </p:nvCxnSpPr>
        <p:spPr>
          <a:xfrm flipV="1">
            <a:off x="5753790" y="1375709"/>
            <a:ext cx="917808" cy="38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44981" y="117302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SE3</a:t>
            </a:r>
            <a:endParaRPr lang="zh-CN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820522" y="22768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r>
              <a:rPr lang="en-US" altLang="zh-CN" dirty="0" smtClean="0"/>
              <a:t>ose graph</a:t>
            </a:r>
            <a:endParaRPr lang="zh-CN" altLang="en-US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7740650" cy="571480"/>
          </a:xfrm>
          <a:prstGeom prst="rect">
            <a:avLst/>
          </a:prstGeom>
          <a:ln/>
        </p:spPr>
        <p:txBody>
          <a:bodyPr vert="horz">
            <a:normAutofit/>
          </a:bodyPr>
          <a:lstStyle/>
          <a:p>
            <a:pPr marL="274320" marR="0" lvl="0" indent="-3349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Tx/>
              <a:buNone/>
              <a:tabLst>
                <a:tab pos="342900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  <a:tab pos="8982075" algn="l"/>
                <a:tab pos="9431338" algn="l"/>
                <a:tab pos="9880600" algn="l"/>
                <a:tab pos="10329863" algn="l"/>
                <a:tab pos="10779125" algn="l"/>
                <a:tab pos="10780713" algn="l"/>
              </a:tabLst>
              <a:defRPr/>
            </a:pPr>
            <a:r>
              <a:rPr lang="en-US" sz="2400" dirty="0" smtClean="0"/>
              <a:t>Construct Pose Graph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515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7544" y="764704"/>
            <a:ext cx="1368152" cy="9361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node1</a:t>
            </a:r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9909537">
            <a:off x="1340218" y="833198"/>
            <a:ext cx="360040" cy="3600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799359" y="764704"/>
            <a:ext cx="1368152" cy="9361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node2</a:t>
            </a:r>
            <a:endParaRPr lang="zh-CN" altLang="en-US" dirty="0"/>
          </a:p>
        </p:txBody>
      </p:sp>
      <p:sp>
        <p:nvSpPr>
          <p:cNvPr id="7" name="等腰三角形 6"/>
          <p:cNvSpPr/>
          <p:nvPr/>
        </p:nvSpPr>
        <p:spPr>
          <a:xfrm rot="1937922">
            <a:off x="3731384" y="872990"/>
            <a:ext cx="360040" cy="3600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5542" y="2661134"/>
            <a:ext cx="1368152" cy="9361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等腰三角形 8"/>
          <p:cNvSpPr/>
          <p:nvPr/>
        </p:nvSpPr>
        <p:spPr>
          <a:xfrm>
            <a:off x="2990367" y="2942692"/>
            <a:ext cx="360040" cy="3600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/>
          <p:cNvCxnSpPr>
            <a:endCxn id="9" idx="4"/>
          </p:cNvCxnSpPr>
          <p:nvPr/>
        </p:nvCxnSpPr>
        <p:spPr>
          <a:xfrm>
            <a:off x="1763926" y="1053010"/>
            <a:ext cx="1586481" cy="22497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0"/>
            <a:endCxn id="9" idx="0"/>
          </p:cNvCxnSpPr>
          <p:nvPr/>
        </p:nvCxnSpPr>
        <p:spPr>
          <a:xfrm>
            <a:off x="1435240" y="854528"/>
            <a:ext cx="1735147" cy="20881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2"/>
            <a:endCxn id="9" idx="2"/>
          </p:cNvCxnSpPr>
          <p:nvPr/>
        </p:nvCxnSpPr>
        <p:spPr>
          <a:xfrm>
            <a:off x="1446545" y="1256906"/>
            <a:ext cx="1543822" cy="20458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7" idx="0"/>
            <a:endCxn id="9" idx="0"/>
          </p:cNvCxnSpPr>
          <p:nvPr/>
        </p:nvCxnSpPr>
        <p:spPr>
          <a:xfrm flipH="1">
            <a:off x="3170387" y="900844"/>
            <a:ext cx="837208" cy="2041848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2"/>
            <a:endCxn id="9" idx="2"/>
          </p:cNvCxnSpPr>
          <p:nvPr/>
        </p:nvCxnSpPr>
        <p:spPr>
          <a:xfrm flipH="1">
            <a:off x="2990367" y="1108986"/>
            <a:ext cx="672680" cy="2193746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4"/>
          </p:cNvCxnSpPr>
          <p:nvPr/>
        </p:nvCxnSpPr>
        <p:spPr>
          <a:xfrm flipH="1">
            <a:off x="3350407" y="1301367"/>
            <a:ext cx="616973" cy="2001365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763926" y="4437112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Time t+1</a:t>
            </a:r>
            <a:endParaRPr lang="zh-CN" altLang="en-US" dirty="0"/>
          </a:p>
        </p:txBody>
      </p:sp>
      <p:sp>
        <p:nvSpPr>
          <p:cNvPr id="28" name="流程图: 联系 27"/>
          <p:cNvSpPr/>
          <p:nvPr/>
        </p:nvSpPr>
        <p:spPr>
          <a:xfrm rot="19096004">
            <a:off x="5436096" y="1232756"/>
            <a:ext cx="313184" cy="33343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9" name="流程图: 联系 28"/>
          <p:cNvSpPr/>
          <p:nvPr/>
        </p:nvSpPr>
        <p:spPr>
          <a:xfrm rot="1507746">
            <a:off x="6656777" y="1275492"/>
            <a:ext cx="313184" cy="33343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0" name="直接箭头连接符 29"/>
          <p:cNvCxnSpPr>
            <a:stCxn id="28" idx="5"/>
            <a:endCxn id="29" idx="2"/>
          </p:cNvCxnSpPr>
          <p:nvPr/>
        </p:nvCxnSpPr>
        <p:spPr>
          <a:xfrm flipV="1">
            <a:off x="5753790" y="1375709"/>
            <a:ext cx="917808" cy="38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44981" y="117302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SE3</a:t>
            </a:r>
            <a:endParaRPr lang="zh-CN" altLang="en-US" dirty="0"/>
          </a:p>
        </p:txBody>
      </p:sp>
      <p:sp>
        <p:nvSpPr>
          <p:cNvPr id="32" name="流程图: 联系 31"/>
          <p:cNvSpPr/>
          <p:nvPr/>
        </p:nvSpPr>
        <p:spPr>
          <a:xfrm>
            <a:off x="7668344" y="1731895"/>
            <a:ext cx="313184" cy="33343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cxnSp>
        <p:nvCxnSpPr>
          <p:cNvPr id="34" name="直接箭头连接符 33"/>
          <p:cNvCxnSpPr>
            <a:stCxn id="29" idx="7"/>
            <a:endCxn id="32" idx="1"/>
          </p:cNvCxnSpPr>
          <p:nvPr/>
        </p:nvCxnSpPr>
        <p:spPr>
          <a:xfrm>
            <a:off x="6963677" y="1382501"/>
            <a:ext cx="750532" cy="39822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8" idx="3"/>
            <a:endCxn id="32" idx="2"/>
          </p:cNvCxnSpPr>
          <p:nvPr/>
        </p:nvCxnSpPr>
        <p:spPr>
          <a:xfrm>
            <a:off x="5588530" y="1561150"/>
            <a:ext cx="2079814" cy="33746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137429" y="133744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SE3</a:t>
            </a:r>
            <a:endParaRPr lang="zh-CN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475896" y="159605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SE3</a:t>
            </a:r>
            <a:endParaRPr lang="zh-CN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844269" y="324284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node3</a:t>
            </a:r>
            <a:endParaRPr lang="zh-CN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820522" y="22768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r>
              <a:rPr lang="en-US" altLang="zh-CN" dirty="0" smtClean="0"/>
              <a:t>ose graph</a:t>
            </a:r>
            <a:endParaRPr lang="zh-CN" altLang="en-US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0" y="0"/>
            <a:ext cx="7740650" cy="571480"/>
          </a:xfrm>
          <a:prstGeom prst="rect">
            <a:avLst/>
          </a:prstGeom>
          <a:ln/>
        </p:spPr>
        <p:txBody>
          <a:bodyPr vert="horz">
            <a:normAutofit/>
          </a:bodyPr>
          <a:lstStyle/>
          <a:p>
            <a:pPr marL="274320" marR="0" lvl="0" indent="-3349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Tx/>
              <a:buNone/>
              <a:tabLst>
                <a:tab pos="342900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  <a:tab pos="8982075" algn="l"/>
                <a:tab pos="9431338" algn="l"/>
                <a:tab pos="9880600" algn="l"/>
                <a:tab pos="10329863" algn="l"/>
                <a:tab pos="10779125" algn="l"/>
                <a:tab pos="10780713" algn="l"/>
              </a:tabLst>
              <a:defRPr/>
            </a:pPr>
            <a:r>
              <a:rPr lang="en-US" sz="2400" dirty="0" smtClean="0"/>
              <a:t>Construct Pose Graph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4875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7544" y="764704"/>
            <a:ext cx="1368152" cy="9361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node1</a:t>
            </a:r>
          </a:p>
        </p:txBody>
      </p:sp>
      <p:sp>
        <p:nvSpPr>
          <p:cNvPr id="5" name="等腰三角形 4"/>
          <p:cNvSpPr/>
          <p:nvPr/>
        </p:nvSpPr>
        <p:spPr>
          <a:xfrm rot="19909537">
            <a:off x="1340218" y="833198"/>
            <a:ext cx="360040" cy="3600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799359" y="764704"/>
            <a:ext cx="1368152" cy="9361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node2</a:t>
            </a:r>
            <a:endParaRPr lang="zh-CN" altLang="en-US" dirty="0"/>
          </a:p>
        </p:txBody>
      </p:sp>
      <p:sp>
        <p:nvSpPr>
          <p:cNvPr id="7" name="等腰三角形 6"/>
          <p:cNvSpPr/>
          <p:nvPr/>
        </p:nvSpPr>
        <p:spPr>
          <a:xfrm rot="1937922">
            <a:off x="3731384" y="872990"/>
            <a:ext cx="360040" cy="3600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5542" y="2661134"/>
            <a:ext cx="1368152" cy="9361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2990367" y="2942692"/>
            <a:ext cx="360040" cy="3600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67544" y="3174926"/>
            <a:ext cx="1368152" cy="9361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611560" y="3628753"/>
            <a:ext cx="360040" cy="3600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/>
          <p:cNvCxnSpPr>
            <a:stCxn id="5" idx="0"/>
            <a:endCxn id="21" idx="0"/>
          </p:cNvCxnSpPr>
          <p:nvPr/>
        </p:nvCxnSpPr>
        <p:spPr>
          <a:xfrm flipH="1">
            <a:off x="791580" y="854528"/>
            <a:ext cx="643660" cy="2774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2"/>
            <a:endCxn id="21" idx="2"/>
          </p:cNvCxnSpPr>
          <p:nvPr/>
        </p:nvCxnSpPr>
        <p:spPr>
          <a:xfrm flipH="1">
            <a:off x="611560" y="1256906"/>
            <a:ext cx="834985" cy="27318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4"/>
            <a:endCxn id="21" idx="4"/>
          </p:cNvCxnSpPr>
          <p:nvPr/>
        </p:nvCxnSpPr>
        <p:spPr>
          <a:xfrm flipH="1">
            <a:off x="971600" y="1086911"/>
            <a:ext cx="792326" cy="29018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7" idx="2"/>
            <a:endCxn id="21" idx="2"/>
          </p:cNvCxnSpPr>
          <p:nvPr/>
        </p:nvCxnSpPr>
        <p:spPr>
          <a:xfrm flipH="1">
            <a:off x="611560" y="1108986"/>
            <a:ext cx="3051487" cy="2879807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4"/>
            <a:endCxn id="21" idx="4"/>
          </p:cNvCxnSpPr>
          <p:nvPr/>
        </p:nvCxnSpPr>
        <p:spPr>
          <a:xfrm flipH="1">
            <a:off x="971600" y="1301367"/>
            <a:ext cx="2995780" cy="2687426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0"/>
            <a:endCxn id="21" idx="0"/>
          </p:cNvCxnSpPr>
          <p:nvPr/>
        </p:nvCxnSpPr>
        <p:spPr>
          <a:xfrm flipH="1">
            <a:off x="791580" y="900844"/>
            <a:ext cx="3216015" cy="272790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9" idx="0"/>
            <a:endCxn id="21" idx="0"/>
          </p:cNvCxnSpPr>
          <p:nvPr/>
        </p:nvCxnSpPr>
        <p:spPr>
          <a:xfrm flipH="1">
            <a:off x="791580" y="2942692"/>
            <a:ext cx="2378807" cy="68606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9" idx="2"/>
            <a:endCxn id="21" idx="2"/>
          </p:cNvCxnSpPr>
          <p:nvPr/>
        </p:nvCxnSpPr>
        <p:spPr>
          <a:xfrm flipH="1">
            <a:off x="611560" y="3302732"/>
            <a:ext cx="2378807" cy="68606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9" idx="4"/>
            <a:endCxn id="21" idx="4"/>
          </p:cNvCxnSpPr>
          <p:nvPr/>
        </p:nvCxnSpPr>
        <p:spPr>
          <a:xfrm flipH="1">
            <a:off x="971600" y="3302732"/>
            <a:ext cx="2378807" cy="68606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600109" y="4725144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Time t+2</a:t>
            </a:r>
            <a:endParaRPr lang="zh-CN" altLang="en-US" dirty="0"/>
          </a:p>
        </p:txBody>
      </p:sp>
      <p:sp>
        <p:nvSpPr>
          <p:cNvPr id="32" name="流程图: 联系 31"/>
          <p:cNvSpPr/>
          <p:nvPr/>
        </p:nvSpPr>
        <p:spPr>
          <a:xfrm rot="19096004">
            <a:off x="5436096" y="1232756"/>
            <a:ext cx="313184" cy="33343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3" name="流程图: 联系 32"/>
          <p:cNvSpPr/>
          <p:nvPr/>
        </p:nvSpPr>
        <p:spPr>
          <a:xfrm rot="1507746">
            <a:off x="6656777" y="1275492"/>
            <a:ext cx="313184" cy="33343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4" name="直接箭头连接符 33"/>
          <p:cNvCxnSpPr>
            <a:stCxn id="32" idx="5"/>
            <a:endCxn id="33" idx="2"/>
          </p:cNvCxnSpPr>
          <p:nvPr/>
        </p:nvCxnSpPr>
        <p:spPr>
          <a:xfrm flipV="1">
            <a:off x="5753790" y="1375709"/>
            <a:ext cx="917808" cy="38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944981" y="117302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SE3</a:t>
            </a:r>
            <a:endParaRPr lang="zh-CN" altLang="en-US" dirty="0"/>
          </a:p>
        </p:txBody>
      </p:sp>
      <p:sp>
        <p:nvSpPr>
          <p:cNvPr id="36" name="流程图: 联系 35"/>
          <p:cNvSpPr/>
          <p:nvPr/>
        </p:nvSpPr>
        <p:spPr>
          <a:xfrm>
            <a:off x="7668344" y="1731895"/>
            <a:ext cx="313184" cy="33343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cxnSp>
        <p:nvCxnSpPr>
          <p:cNvPr id="37" name="直接箭头连接符 36"/>
          <p:cNvCxnSpPr>
            <a:stCxn id="33" idx="7"/>
            <a:endCxn id="36" idx="1"/>
          </p:cNvCxnSpPr>
          <p:nvPr/>
        </p:nvCxnSpPr>
        <p:spPr>
          <a:xfrm>
            <a:off x="6963677" y="1382501"/>
            <a:ext cx="750532" cy="39822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2" idx="3"/>
            <a:endCxn id="36" idx="2"/>
          </p:cNvCxnSpPr>
          <p:nvPr/>
        </p:nvCxnSpPr>
        <p:spPr>
          <a:xfrm>
            <a:off x="5588530" y="1561150"/>
            <a:ext cx="2079814" cy="33746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137429" y="133744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SE3</a:t>
            </a:r>
            <a:endParaRPr lang="zh-CN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475896" y="159605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SE3</a:t>
            </a:r>
            <a:endParaRPr lang="zh-CN" altLang="en-US" dirty="0"/>
          </a:p>
        </p:txBody>
      </p:sp>
      <p:sp>
        <p:nvSpPr>
          <p:cNvPr id="41" name="流程图: 联系 40"/>
          <p:cNvSpPr/>
          <p:nvPr/>
        </p:nvSpPr>
        <p:spPr>
          <a:xfrm>
            <a:off x="8316416" y="2775977"/>
            <a:ext cx="313184" cy="33343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cxnSp>
        <p:nvCxnSpPr>
          <p:cNvPr id="43" name="直接箭头连接符 42"/>
          <p:cNvCxnSpPr>
            <a:stCxn id="36" idx="6"/>
            <a:endCxn id="41" idx="7"/>
          </p:cNvCxnSpPr>
          <p:nvPr/>
        </p:nvCxnSpPr>
        <p:spPr>
          <a:xfrm>
            <a:off x="7981528" y="1898610"/>
            <a:ext cx="602207" cy="926197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33" idx="5"/>
            <a:endCxn id="41" idx="1"/>
          </p:cNvCxnSpPr>
          <p:nvPr/>
        </p:nvCxnSpPr>
        <p:spPr>
          <a:xfrm>
            <a:off x="6863555" y="1595956"/>
            <a:ext cx="1498726" cy="122885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32" idx="2"/>
            <a:endCxn id="41" idx="3"/>
          </p:cNvCxnSpPr>
          <p:nvPr/>
        </p:nvCxnSpPr>
        <p:spPr>
          <a:xfrm>
            <a:off x="5475831" y="1503709"/>
            <a:ext cx="2886450" cy="1556868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108929" y="216443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SE3</a:t>
            </a:r>
            <a:endParaRPr lang="zh-CN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450613" y="217704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SE3</a:t>
            </a:r>
            <a:endParaRPr lang="zh-CN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698219" y="219151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SE3</a:t>
            </a:r>
            <a:endParaRPr lang="zh-CN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844269" y="324284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node3</a:t>
            </a:r>
            <a:endParaRPr lang="zh-CN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03794" y="374169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node4</a:t>
            </a:r>
            <a:endParaRPr lang="zh-CN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037877" y="29902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r>
              <a:rPr lang="en-US" altLang="zh-CN" dirty="0" smtClean="0"/>
              <a:t>ose graph</a:t>
            </a:r>
            <a:endParaRPr lang="zh-CN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600109" y="5301208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671598" y="3652238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0" y="0"/>
            <a:ext cx="7740650" cy="571480"/>
          </a:xfrm>
          <a:prstGeom prst="rect">
            <a:avLst/>
          </a:prstGeom>
          <a:ln/>
        </p:spPr>
        <p:txBody>
          <a:bodyPr vert="horz">
            <a:normAutofit/>
          </a:bodyPr>
          <a:lstStyle/>
          <a:p>
            <a:pPr marL="274320" marR="0" lvl="0" indent="-3349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Tx/>
              <a:buNone/>
              <a:tabLst>
                <a:tab pos="342900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  <a:tab pos="8982075" algn="l"/>
                <a:tab pos="9431338" algn="l"/>
                <a:tab pos="9880600" algn="l"/>
                <a:tab pos="10329863" algn="l"/>
                <a:tab pos="10779125" algn="l"/>
                <a:tab pos="10780713" algn="l"/>
              </a:tabLst>
              <a:defRPr/>
            </a:pPr>
            <a:r>
              <a:rPr lang="en-US" sz="2400" dirty="0" smtClean="0"/>
              <a:t>Construct Pose Graph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0023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602663" cy="1195388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/>
              <a:t>Loop Closing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539750" y="1325563"/>
            <a:ext cx="8099425" cy="5334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30200" indent="-330200">
              <a:spcBef>
                <a:spcPts val="700"/>
              </a:spcBef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</a:pPr>
            <a:r>
              <a:rPr lang="en-US" sz="2800" dirty="0">
                <a:solidFill>
                  <a:srgbClr val="000000"/>
                </a:solidFill>
                <a:latin typeface="Verdana" pitchFamily="34" charset="0"/>
              </a:rPr>
              <a:t>Summation of incremental error → drift</a:t>
            </a:r>
          </a:p>
          <a:p>
            <a:pPr marL="330200" indent="-330200">
              <a:spcBef>
                <a:spcPts val="700"/>
              </a:spcBef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</a:pPr>
            <a:r>
              <a:rPr lang="en-US" sz="2800" dirty="0">
                <a:solidFill>
                  <a:srgbClr val="000000"/>
                </a:solidFill>
                <a:latin typeface="Verdana" pitchFamily="34" charset="0"/>
              </a:rPr>
              <a:t>Detect loops and average errors</a:t>
            </a:r>
          </a:p>
          <a:p>
            <a:pPr marL="330200" indent="-330200">
              <a:spcBef>
                <a:spcPts val="700"/>
              </a:spcBef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Verdana" pitchFamily="34" charset="0"/>
              </a:rPr>
              <a:t>Pose </a:t>
            </a:r>
            <a:r>
              <a:rPr lang="en-US" sz="2800" dirty="0">
                <a:solidFill>
                  <a:srgbClr val="000000"/>
                </a:solidFill>
                <a:latin typeface="Verdana" pitchFamily="34" charset="0"/>
              </a:rPr>
              <a:t>graph optimization [</a:t>
            </a:r>
            <a:r>
              <a:rPr lang="en-US" sz="2800" dirty="0" err="1">
                <a:solidFill>
                  <a:srgbClr val="000000"/>
                </a:solidFill>
                <a:latin typeface="Verdana" pitchFamily="34" charset="0"/>
              </a:rPr>
              <a:t>Grisetti</a:t>
            </a:r>
            <a:r>
              <a:rPr lang="en-US" sz="2800" dirty="0">
                <a:solidFill>
                  <a:srgbClr val="000000"/>
                </a:solidFill>
                <a:latin typeface="Verdana" pitchFamily="34" charset="0"/>
              </a:rPr>
              <a:t>, 2010]</a:t>
            </a:r>
          </a:p>
          <a:p>
            <a:pPr marL="1481138" lvl="1" indent="-566738">
              <a:spcBef>
                <a:spcPts val="700"/>
              </a:spcBef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</a:pPr>
            <a:r>
              <a:rPr lang="en-US" dirty="0">
                <a:solidFill>
                  <a:srgbClr val="000000"/>
                </a:solidFill>
                <a:latin typeface="Verdana" pitchFamily="34" charset="0"/>
              </a:rPr>
              <a:t>System is over-determined </a:t>
            </a:r>
          </a:p>
          <a:p>
            <a:pPr marL="1481138" lvl="1" indent="-566738">
              <a:spcBef>
                <a:spcPts val="700"/>
              </a:spcBef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</a:pPr>
            <a:r>
              <a:rPr lang="en-US" dirty="0">
                <a:solidFill>
                  <a:srgbClr val="000000"/>
                </a:solidFill>
                <a:latin typeface="Verdana" pitchFamily="34" charset="0"/>
              </a:rPr>
              <a:t>Needs to find the best globally consistent alignment</a:t>
            </a:r>
          </a:p>
          <a:p>
            <a:pPr marL="330200" indent="-330200">
              <a:spcBef>
                <a:spcPts val="700"/>
              </a:spcBef>
              <a:buClrTx/>
              <a:buFontTx/>
              <a:buNone/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</a:pPr>
            <a:endParaRPr lang="en-US" dirty="0">
              <a:solidFill>
                <a:srgbClr val="000000"/>
              </a:solidFill>
              <a:latin typeface="Verdana" pitchFamily="34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50" y="4741863"/>
            <a:ext cx="6119813" cy="17827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5691188" y="6261100"/>
            <a:ext cx="18335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Verdana" pitchFamily="34" charset="0"/>
              </a:rPr>
              <a:t>Corrected poses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/>
              <a:t>Example Pose Graph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8900" y="1231900"/>
            <a:ext cx="4248150" cy="3781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431800" y="1125538"/>
            <a:ext cx="8534400" cy="5399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30200" indent="-330200">
              <a:spcBef>
                <a:spcPts val="700"/>
              </a:spcBef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</a:pPr>
            <a:endParaRPr lang="en-US" sz="2800">
              <a:solidFill>
                <a:srgbClr val="000000"/>
              </a:solidFill>
              <a:latin typeface="Verdana" pitchFamily="34" charset="0"/>
            </a:endParaRPr>
          </a:p>
          <a:p>
            <a:pPr marL="330200" indent="-330200">
              <a:spcBef>
                <a:spcPts val="700"/>
              </a:spcBef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</a:pPr>
            <a:endParaRPr lang="en-US" sz="2800">
              <a:solidFill>
                <a:srgbClr val="000000"/>
              </a:solidFill>
              <a:latin typeface="Verdana" pitchFamily="34" charset="0"/>
            </a:endParaRPr>
          </a:p>
          <a:p>
            <a:pPr marL="330200" indent="-330200">
              <a:spcBef>
                <a:spcPts val="700"/>
              </a:spcBef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</a:pPr>
            <a:endParaRPr lang="en-US" sz="2800">
              <a:solidFill>
                <a:srgbClr val="000000"/>
              </a:solidFill>
              <a:latin typeface="Verdana" pitchFamily="34" charset="0"/>
            </a:endParaRPr>
          </a:p>
          <a:p>
            <a:pPr marL="330200" indent="-330200">
              <a:spcBef>
                <a:spcPts val="700"/>
              </a:spcBef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</a:pPr>
            <a:endParaRPr lang="en-US" sz="2800">
              <a:solidFill>
                <a:srgbClr val="000000"/>
              </a:solidFill>
              <a:latin typeface="Verdana" pitchFamily="34" charset="0"/>
            </a:endParaRPr>
          </a:p>
          <a:p>
            <a:pPr marL="330200" indent="-330200">
              <a:spcBef>
                <a:spcPts val="700"/>
              </a:spcBef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</a:pPr>
            <a:endParaRPr lang="en-US" sz="2800">
              <a:solidFill>
                <a:srgbClr val="000000"/>
              </a:solidFill>
              <a:latin typeface="Verdana" pitchFamily="34" charset="0"/>
            </a:endParaRPr>
          </a:p>
          <a:p>
            <a:pPr marL="330200" indent="-330200">
              <a:spcBef>
                <a:spcPts val="700"/>
              </a:spcBef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</a:pPr>
            <a:endParaRPr lang="en-US" sz="2800">
              <a:solidFill>
                <a:srgbClr val="000000"/>
              </a:solidFill>
              <a:latin typeface="Verdana" pitchFamily="34" charset="0"/>
            </a:endParaRPr>
          </a:p>
          <a:p>
            <a:pPr marL="330200" indent="-330200">
              <a:spcBef>
                <a:spcPts val="700"/>
              </a:spcBef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</a:pPr>
            <a:endParaRPr lang="en-US" sz="2800">
              <a:solidFill>
                <a:srgbClr val="000000"/>
              </a:solidFill>
              <a:latin typeface="Verdana" pitchFamily="34" charset="0"/>
            </a:endParaRPr>
          </a:p>
          <a:p>
            <a:pPr marL="330200" indent="-330200">
              <a:spcBef>
                <a:spcPts val="700"/>
              </a:spcBef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</a:pPr>
            <a:endParaRPr lang="en-US" sz="2800">
              <a:solidFill>
                <a:srgbClr val="000000"/>
              </a:solidFill>
              <a:latin typeface="Verdana" pitchFamily="34" charset="0"/>
            </a:endParaRPr>
          </a:p>
          <a:p>
            <a:pPr marL="330200" indent="-330200">
              <a:spcBef>
                <a:spcPts val="700"/>
              </a:spcBef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</a:pPr>
            <a:r>
              <a:rPr lang="en-US" sz="2800">
                <a:solidFill>
                  <a:srgbClr val="000000"/>
                </a:solidFill>
                <a:latin typeface="Verdana" pitchFamily="34" charset="0"/>
              </a:rPr>
              <a:t>Axes = estimated camera poses</a:t>
            </a:r>
          </a:p>
          <a:p>
            <a:pPr marL="330200" indent="-330200">
              <a:spcBef>
                <a:spcPts val="700"/>
              </a:spcBef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</a:pPr>
            <a:r>
              <a:rPr lang="en-US" sz="2800">
                <a:solidFill>
                  <a:srgbClr val="000000"/>
                </a:solidFill>
                <a:latin typeface="Verdana" pitchFamily="34" charset="0"/>
              </a:rPr>
              <a:t>White edges = relative transformations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/>
              <a:t>Video (1/3)</a:t>
            </a:r>
          </a:p>
        </p:txBody>
      </p:sp>
      <p:pic>
        <p:nvPicPr>
          <p:cNvPr id="6" name="6D SLAM with RGB-D Data from Kinect_2.mp4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28596" y="1446596"/>
            <a:ext cx="8286808" cy="46077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84474A-3909-4E81-9AD8-3D4048909D2C}" type="slidenum">
              <a:rPr lang="en-US" altLang="en-US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>
                <a:latin typeface="Arial" charset="0"/>
                <a:ea typeface="宋体" charset="-122"/>
              </a:rPr>
              <a:t>Acquisition of the </a:t>
            </a:r>
            <a:r>
              <a:rPr lang="en-US" altLang="zh-CN" i="1" smtClean="0">
                <a:latin typeface="Arial" charset="0"/>
                <a:ea typeface="宋体" charset="-122"/>
              </a:rPr>
              <a:t>information matrix</a:t>
            </a:r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The movement of the robot from </a:t>
            </a:r>
            <a:r>
              <a:rPr lang="en-US" altLang="zh-CN" sz="2000" i="1" dirty="0" smtClean="0">
                <a:latin typeface="Arial" charset="0"/>
                <a:ea typeface="宋体" charset="-122"/>
              </a:rPr>
              <a:t>x</a:t>
            </a:r>
            <a:r>
              <a:rPr lang="en-US" altLang="zh-CN" sz="2000" i="1" baseline="-25000" dirty="0" smtClean="0">
                <a:latin typeface="Arial" charset="0"/>
                <a:ea typeface="宋体" charset="-122"/>
              </a:rPr>
              <a:t>1</a:t>
            </a:r>
            <a:r>
              <a:rPr lang="en-US" altLang="zh-CN" sz="2000" dirty="0" smtClean="0">
                <a:latin typeface="Arial" charset="0"/>
                <a:ea typeface="宋体" charset="-122"/>
              </a:rPr>
              <a:t> to </a:t>
            </a:r>
            <a:r>
              <a:rPr lang="en-US" altLang="zh-CN" sz="2000" i="1" dirty="0" smtClean="0">
                <a:latin typeface="Arial" charset="0"/>
                <a:ea typeface="宋体" charset="-122"/>
              </a:rPr>
              <a:t>x</a:t>
            </a:r>
            <a:r>
              <a:rPr lang="en-US" altLang="zh-CN" sz="2000" i="1" baseline="-25000" dirty="0" smtClean="0">
                <a:latin typeface="Arial" charset="0"/>
                <a:ea typeface="宋体" charset="-122"/>
              </a:rPr>
              <a:t>2</a:t>
            </a:r>
            <a:r>
              <a:rPr lang="en-US" altLang="zh-CN" sz="2000" dirty="0" smtClean="0">
                <a:latin typeface="Arial" charset="0"/>
                <a:ea typeface="宋体" charset="-122"/>
              </a:rPr>
              <a:t> also introduces an constraint: </a:t>
            </a: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The constraint is of the type:</a:t>
            </a:r>
            <a:endParaRPr lang="en-US" altLang="zh-CN" sz="2000" i="1" dirty="0" smtClean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dirty="0" smtClean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 dirty="0" smtClean="0">
                <a:latin typeface="Arial" charset="0"/>
                <a:ea typeface="宋体" charset="-122"/>
                <a:sym typeface="Symbol" pitchFamily="18" charset="2"/>
              </a:rPr>
              <a:t>Where </a:t>
            </a:r>
            <a:r>
              <a:rPr lang="en-US" altLang="zh-CN" sz="2000" i="1" dirty="0" smtClean="0">
                <a:latin typeface="Arial" charset="0"/>
                <a:ea typeface="宋体" charset="-122"/>
                <a:sym typeface="Symbol" pitchFamily="18" charset="2"/>
              </a:rPr>
              <a:t>g(u</a:t>
            </a:r>
            <a:r>
              <a:rPr lang="en-US" altLang="zh-CN" sz="2000" i="1" baseline="-25000" dirty="0" smtClean="0">
                <a:latin typeface="Arial" charset="0"/>
                <a:ea typeface="宋体" charset="-122"/>
                <a:sym typeface="Symbol" pitchFamily="18" charset="2"/>
              </a:rPr>
              <a:t>t</a:t>
            </a:r>
            <a:r>
              <a:rPr lang="en-US" altLang="zh-CN" sz="2000" i="1" dirty="0" smtClean="0">
                <a:latin typeface="Arial" charset="0"/>
                <a:ea typeface="宋体" charset="-122"/>
                <a:sym typeface="Symbol" pitchFamily="18" charset="2"/>
              </a:rPr>
              <a:t>,x</a:t>
            </a:r>
            <a:r>
              <a:rPr lang="en-US" altLang="zh-CN" sz="2000" i="1" baseline="-25000" dirty="0" smtClean="0">
                <a:latin typeface="Arial" charset="0"/>
                <a:ea typeface="宋体" charset="-122"/>
                <a:sym typeface="Symbol" pitchFamily="18" charset="2"/>
              </a:rPr>
              <a:t>j-1</a:t>
            </a:r>
            <a:r>
              <a:rPr lang="en-US" altLang="zh-CN" sz="2000" i="1" dirty="0" smtClean="0">
                <a:latin typeface="Arial" charset="0"/>
                <a:ea typeface="宋体" charset="-122"/>
                <a:sym typeface="Symbol" pitchFamily="18" charset="2"/>
              </a:rPr>
              <a:t>) </a:t>
            </a:r>
            <a:r>
              <a:rPr lang="en-US" altLang="zh-CN" sz="2000" dirty="0" smtClean="0">
                <a:latin typeface="Arial" charset="0"/>
                <a:ea typeface="宋体" charset="-122"/>
                <a:sym typeface="Symbol" pitchFamily="18" charset="2"/>
              </a:rPr>
              <a:t>is the motion model and </a:t>
            </a:r>
            <a:r>
              <a:rPr lang="en-US" altLang="zh-CN" sz="2000" i="1" dirty="0" err="1" smtClean="0">
                <a:latin typeface="Arial" charset="0"/>
                <a:ea typeface="宋体" charset="-122"/>
                <a:sym typeface="Symbol" pitchFamily="18" charset="2"/>
              </a:rPr>
              <a:t>R</a:t>
            </a:r>
            <a:r>
              <a:rPr lang="en-US" altLang="zh-CN" sz="2000" i="1" baseline="-25000" dirty="0" err="1" smtClean="0">
                <a:latin typeface="Arial" charset="0"/>
                <a:ea typeface="宋体" charset="-122"/>
                <a:sym typeface="Symbol" pitchFamily="18" charset="2"/>
              </a:rPr>
              <a:t>t</a:t>
            </a:r>
            <a:r>
              <a:rPr lang="en-US" altLang="zh-CN" sz="2000" dirty="0" smtClean="0">
                <a:latin typeface="Arial" charset="0"/>
                <a:ea typeface="宋体" charset="-122"/>
                <a:sym typeface="Symbol" pitchFamily="18" charset="2"/>
              </a:rPr>
              <a:t> the covariance of</a:t>
            </a:r>
            <a:br>
              <a:rPr lang="en-US" altLang="zh-CN" sz="2000" dirty="0" smtClean="0">
                <a:latin typeface="Arial" charset="0"/>
                <a:ea typeface="宋体" charset="-122"/>
                <a:sym typeface="Symbol" pitchFamily="18" charset="2"/>
              </a:rPr>
            </a:br>
            <a:r>
              <a:rPr lang="en-US" altLang="zh-CN" sz="2000" dirty="0" smtClean="0">
                <a:latin typeface="Arial" charset="0"/>
                <a:ea typeface="宋体" charset="-122"/>
                <a:sym typeface="Symbol" pitchFamily="18" charset="2"/>
              </a:rPr>
              <a:t> the motion noise.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2049463" y="4464050"/>
          <a:ext cx="4243387" cy="479425"/>
        </p:xfrm>
        <a:graphic>
          <a:graphicData uri="http://schemas.openxmlformats.org/presentationml/2006/ole">
            <p:oleObj spid="_x0000_s69634" name="Equation" r:id="rId3" imgW="2247840" imgH="253800" progId="Equation.3">
              <p:embed/>
            </p:oleObj>
          </a:graphicData>
        </a:graphic>
      </p:graphicFrame>
      <p:pic>
        <p:nvPicPr>
          <p:cNvPr id="5127" name="Picture 7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2270125" y="1951038"/>
            <a:ext cx="4065588" cy="1639887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2/3</a:t>
            </a:r>
          </a:p>
        </p:txBody>
      </p:sp>
      <p:pic>
        <p:nvPicPr>
          <p:cNvPr id="6" name="RGBD-6D-SLAM - Free-Hand 3D Model Reconstruction.mp4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8596" y="1357298"/>
            <a:ext cx="8215370" cy="4822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3/3</a:t>
            </a:r>
          </a:p>
        </p:txBody>
      </p:sp>
      <p:pic>
        <p:nvPicPr>
          <p:cNvPr id="6" name="RGBD-6D-SLAM - Reconstruction of a Teddy.mp4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14348" y="1428332"/>
            <a:ext cx="7858180" cy="47867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610600" cy="642938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/>
              <a:t>Conclusions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534400" cy="5334000"/>
          </a:xfrm>
          <a:ln/>
        </p:spPr>
        <p:txBody>
          <a:bodyPr/>
          <a:lstStyle/>
          <a:p>
            <a:pPr marL="330200" indent="-330200"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 dirty="0"/>
              <a:t>Visual SLAM system</a:t>
            </a:r>
          </a:p>
          <a:p>
            <a:pPr marL="1481138" lvl="1" indent="-566738">
              <a:buFont typeface="Times New Roman" pitchFamily="18" charset="0"/>
              <a:buChar char="–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 dirty="0"/>
              <a:t>SURF feature matching</a:t>
            </a:r>
          </a:p>
          <a:p>
            <a:pPr marL="1481138" lvl="1" indent="-566738">
              <a:buFont typeface="Times New Roman" pitchFamily="18" charset="0"/>
              <a:buChar char="–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 dirty="0"/>
              <a:t>RANSAC pose estimation</a:t>
            </a:r>
          </a:p>
          <a:p>
            <a:pPr marL="1481138" lvl="1" indent="-566738">
              <a:buFont typeface="Times New Roman" pitchFamily="18" charset="0"/>
              <a:buChar char="–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 dirty="0"/>
              <a:t>ICP pose refinement</a:t>
            </a:r>
          </a:p>
          <a:p>
            <a:pPr marL="1481138" lvl="1" indent="-566738">
              <a:buFont typeface="Times New Roman" pitchFamily="18" charset="0"/>
              <a:buChar char="–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 dirty="0"/>
              <a:t>Pose graph optimization</a:t>
            </a:r>
          </a:p>
          <a:p>
            <a:pPr marL="330200" indent="-330200"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 dirty="0"/>
              <a:t>Real-time</a:t>
            </a:r>
          </a:p>
          <a:p>
            <a:pPr marL="330200" indent="-330200"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 dirty="0"/>
              <a:t>Open-source (in ROS) + Tutorial available:</a:t>
            </a:r>
          </a:p>
          <a:p>
            <a:pPr marL="330200" indent="-330200">
              <a:buClr>
                <a:srgbClr val="9A0000"/>
              </a:buClr>
              <a:buFont typeface="Wingdings" pitchFamily="2" charset="2"/>
              <a:buNone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 sz="1800" dirty="0"/>
              <a:t>	</a:t>
            </a:r>
            <a:r>
              <a:rPr lang="en-US" sz="1800" dirty="0">
                <a:solidFill>
                  <a:schemeClr val="tx1"/>
                </a:solidFill>
              </a:rPr>
              <a:t>http://www.ros.org/wiki/openni/Contests/ROS 3D/RGBD-6DSLAM</a:t>
            </a:r>
            <a:endParaRPr lang="en-US" sz="1800" dirty="0"/>
          </a:p>
          <a:p>
            <a:pPr marL="330200" indent="-330200">
              <a:buClrTx/>
              <a:buFontTx/>
              <a:buNone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304800"/>
            <a:ext cx="8610600" cy="11906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dirty="0" smtClean="0"/>
              <a:t>Further </a:t>
            </a:r>
            <a:r>
              <a:rPr lang="en-US" dirty="0"/>
              <a:t>Work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5750" y="1714488"/>
            <a:ext cx="8534400" cy="4699012"/>
          </a:xfrm>
          <a:ln/>
        </p:spPr>
        <p:txBody>
          <a:bodyPr/>
          <a:lstStyle/>
          <a:p>
            <a:pPr marL="330200" indent="-330200"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 dirty="0"/>
              <a:t>Ground truth evaluation using a Motion </a:t>
            </a:r>
            <a:r>
              <a:rPr lang="en-US" dirty="0" smtClean="0"/>
              <a:t>Capturing</a:t>
            </a:r>
            <a:endParaRPr lang="en-US" dirty="0"/>
          </a:p>
          <a:p>
            <a:pPr marL="330200" indent="-330200"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 dirty="0"/>
              <a:t>Improve speed of ICP </a:t>
            </a:r>
          </a:p>
          <a:p>
            <a:pPr marL="330200" indent="-330200">
              <a:buClr>
                <a:srgbClr val="9A0000"/>
              </a:buClr>
              <a:buFont typeface="Wingdings" pitchFamily="2" charset="2"/>
              <a:buChar char=""/>
              <a:tabLst>
                <a:tab pos="330200" algn="l"/>
                <a:tab pos="434975" algn="l"/>
                <a:tab pos="884238" algn="l"/>
                <a:tab pos="1333500" algn="l"/>
                <a:tab pos="1782763" algn="l"/>
                <a:tab pos="2232025" algn="l"/>
                <a:tab pos="2681288" algn="l"/>
                <a:tab pos="3130550" algn="l"/>
                <a:tab pos="3579813" algn="l"/>
                <a:tab pos="4029075" algn="l"/>
                <a:tab pos="4478338" algn="l"/>
                <a:tab pos="4927600" algn="l"/>
                <a:tab pos="5376863" algn="l"/>
                <a:tab pos="5826125" algn="l"/>
                <a:tab pos="6275388" algn="l"/>
                <a:tab pos="6724650" algn="l"/>
                <a:tab pos="7173913" algn="l"/>
                <a:tab pos="7623175" algn="l"/>
                <a:tab pos="8072438" algn="l"/>
                <a:tab pos="8521700" algn="l"/>
                <a:tab pos="8970963" algn="l"/>
              </a:tabLst>
            </a:pPr>
            <a:r>
              <a:rPr lang="en-US" dirty="0"/>
              <a:t>Parallelization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472518" cy="1042982"/>
          </a:xfrm>
        </p:spPr>
        <p:txBody>
          <a:bodyPr>
            <a:noAutofit/>
          </a:bodyPr>
          <a:lstStyle/>
          <a:p>
            <a:r>
              <a:rPr lang="en-US" altLang="zh-CN" sz="3600" dirty="0" smtClean="0"/>
              <a:t>Read the paper: </a:t>
            </a:r>
          </a:p>
          <a:p>
            <a:pPr>
              <a:buNone/>
            </a:pPr>
            <a:r>
              <a:rPr lang="en-US" altLang="zh-CN" sz="3600" dirty="0" err="1" smtClean="0"/>
              <a:t>iSAM</a:t>
            </a:r>
            <a:r>
              <a:rPr lang="en-US" altLang="zh-CN" sz="3600" dirty="0" smtClean="0"/>
              <a:t>: Incremental Smoothing and Mapping, </a:t>
            </a:r>
            <a:r>
              <a:rPr lang="en-US" altLang="zh-CN" sz="3600" dirty="0" err="1" smtClean="0"/>
              <a:t>Kaess</a:t>
            </a:r>
            <a:r>
              <a:rPr lang="en-US" altLang="zh-CN" sz="3600" dirty="0" smtClean="0"/>
              <a:t> et al. 2008, TRO.</a:t>
            </a:r>
          </a:p>
          <a:p>
            <a:endParaRPr lang="en-US" altLang="zh-CN" sz="3600" dirty="0" smtClean="0"/>
          </a:p>
          <a:p>
            <a:r>
              <a:rPr lang="en-US" altLang="zh-CN" sz="3600" dirty="0" smtClean="0"/>
              <a:t>Write a detailed report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27DF76-1A17-491E-88A9-3112A6453177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>
                <a:latin typeface="Arial" charset="0"/>
                <a:ea typeface="宋体" charset="-122"/>
              </a:rPr>
              <a:t>Acquisition of the </a:t>
            </a:r>
            <a:r>
              <a:rPr lang="en-US" altLang="zh-CN" i="1" smtClean="0">
                <a:latin typeface="Arial" charset="0"/>
                <a:ea typeface="宋体" charset="-122"/>
              </a:rPr>
              <a:t>information matrix</a:t>
            </a:r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After several steps, a dependence graph appears with several constraints: </a:t>
            </a: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The resulting </a:t>
            </a:r>
            <a:r>
              <a:rPr lang="en-US" altLang="zh-CN" sz="2000" i="1" dirty="0" smtClean="0">
                <a:latin typeface="Arial" charset="0"/>
                <a:ea typeface="宋体" charset="-122"/>
              </a:rPr>
              <a:t>information matrix</a:t>
            </a:r>
            <a:r>
              <a:rPr lang="en-US" altLang="zh-CN" sz="2000" dirty="0" smtClean="0">
                <a:latin typeface="Arial" charset="0"/>
                <a:ea typeface="宋体" charset="-122"/>
              </a:rPr>
              <a:t> is quite sparse.</a:t>
            </a:r>
            <a:endParaRPr lang="en-US" altLang="zh-CN" sz="2000" i="1" dirty="0" smtClean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 dirty="0" smtClean="0">
                <a:latin typeface="Arial" charset="0"/>
                <a:ea typeface="宋体" charset="-122"/>
                <a:sym typeface="Symbol" pitchFamily="18" charset="2"/>
              </a:rPr>
              <a:t>The sum of all constraints </a:t>
            </a:r>
            <a:br>
              <a:rPr lang="en-US" altLang="zh-CN" sz="2000" dirty="0" smtClean="0">
                <a:latin typeface="Arial" charset="0"/>
                <a:ea typeface="宋体" charset="-122"/>
                <a:sym typeface="Symbol" pitchFamily="18" charset="2"/>
              </a:rPr>
            </a:br>
            <a:r>
              <a:rPr lang="en-US" altLang="zh-CN" sz="2000" dirty="0" smtClean="0">
                <a:latin typeface="Arial" charset="0"/>
                <a:ea typeface="宋体" charset="-122"/>
                <a:sym typeface="Symbol" pitchFamily="18" charset="2"/>
              </a:rPr>
              <a:t>in the graph has the form:</a:t>
            </a:r>
          </a:p>
        </p:txBody>
      </p:sp>
      <p:pic>
        <p:nvPicPr>
          <p:cNvPr id="11270" name="Picture 7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643438" y="4795838"/>
            <a:ext cx="4340225" cy="2062162"/>
          </a:xfrm>
          <a:noFill/>
        </p:spPr>
      </p:pic>
      <p:pic>
        <p:nvPicPr>
          <p:cNvPr id="11271" name="Picture 1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2087563" y="2139950"/>
            <a:ext cx="4302125" cy="20066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D0D8036-3352-4919-9C1E-B3128109BB05}" type="slidenum">
              <a:rPr lang="en-US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>
                <a:latin typeface="Arial" charset="0"/>
                <a:ea typeface="宋体" charset="-122"/>
              </a:rPr>
              <a:t>Reducing the dependence graph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zh-CN" sz="2000" smtClean="0">
                <a:latin typeface="Arial" charset="0"/>
                <a:ea typeface="宋体" charset="-122"/>
              </a:rPr>
              <a:t>Removal of the observation of a landmark </a:t>
            </a:r>
            <a:r>
              <a:rPr lang="en-US" altLang="zh-CN" sz="2000" i="1" smtClean="0">
                <a:latin typeface="Arial" charset="0"/>
                <a:ea typeface="宋体" charset="-122"/>
              </a:rPr>
              <a:t>m</a:t>
            </a:r>
            <a:r>
              <a:rPr lang="en-US" altLang="zh-CN" sz="2000" i="1" baseline="-25000" smtClean="0">
                <a:latin typeface="Arial" charset="0"/>
                <a:ea typeface="宋体" charset="-122"/>
              </a:rPr>
              <a:t>1</a:t>
            </a:r>
            <a:r>
              <a:rPr lang="en-US" altLang="zh-CN" sz="2000" baseline="-25000" smtClean="0">
                <a:latin typeface="Arial" charset="0"/>
                <a:ea typeface="宋体" charset="-122"/>
              </a:rPr>
              <a:t> </a:t>
            </a:r>
            <a:r>
              <a:rPr lang="en-US" altLang="zh-CN" sz="2000" smtClean="0">
                <a:latin typeface="Arial" charset="0"/>
                <a:ea typeface="宋体" charset="-122"/>
              </a:rPr>
              <a:t>changes the constraint between </a:t>
            </a:r>
            <a:r>
              <a:rPr lang="en-US" altLang="zh-CN" sz="2000" i="1" smtClean="0">
                <a:latin typeface="Arial" charset="0"/>
                <a:ea typeface="宋体" charset="-122"/>
              </a:rPr>
              <a:t>x</a:t>
            </a:r>
            <a:r>
              <a:rPr lang="en-US" altLang="zh-CN" sz="2000" i="1" baseline="-25000" smtClean="0">
                <a:latin typeface="Arial" charset="0"/>
                <a:ea typeface="宋体" charset="-122"/>
              </a:rPr>
              <a:t>1</a:t>
            </a:r>
            <a:r>
              <a:rPr lang="en-US" altLang="zh-CN" sz="2000" smtClean="0">
                <a:latin typeface="Arial" charset="0"/>
                <a:ea typeface="宋体" charset="-122"/>
              </a:rPr>
              <a:t> to </a:t>
            </a:r>
            <a:r>
              <a:rPr lang="en-US" altLang="zh-CN" sz="2000" i="1" smtClean="0">
                <a:latin typeface="Arial" charset="0"/>
                <a:ea typeface="宋体" charset="-122"/>
              </a:rPr>
              <a:t>x</a:t>
            </a:r>
            <a:r>
              <a:rPr lang="en-US" altLang="zh-CN" sz="2000" i="1" baseline="-25000" smtClean="0">
                <a:latin typeface="Arial" charset="0"/>
                <a:ea typeface="宋体" charset="-122"/>
              </a:rPr>
              <a:t>2</a:t>
            </a:r>
            <a:r>
              <a:rPr lang="en-US" altLang="zh-CN" sz="2000" smtClean="0">
                <a:latin typeface="Arial" charset="0"/>
                <a:ea typeface="宋体" charset="-122"/>
              </a:rPr>
              <a:t> : </a:t>
            </a: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 smtClean="0">
                <a:latin typeface="Arial" charset="0"/>
                <a:ea typeface="宋体" charset="-122"/>
              </a:rPr>
              <a:t>The constraint is changed by the following subtraction:</a:t>
            </a:r>
            <a:endParaRPr lang="en-US" altLang="zh-CN" sz="2000" i="1" smtClean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smtClean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smtClean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smtClean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 smtClean="0">
                <a:latin typeface="Arial" charset="0"/>
                <a:ea typeface="宋体" charset="-122"/>
                <a:sym typeface="Symbol" pitchFamily="18" charset="2"/>
              </a:rPr>
              <a:t>This is a form of </a:t>
            </a:r>
            <a:r>
              <a:rPr lang="en-US" altLang="zh-CN" sz="2000" i="1" smtClean="0">
                <a:latin typeface="Arial" charset="0"/>
                <a:ea typeface="宋体" charset="-122"/>
                <a:sym typeface="Symbol" pitchFamily="18" charset="2"/>
              </a:rPr>
              <a:t>variable elimination algorithm</a:t>
            </a:r>
            <a:r>
              <a:rPr lang="en-US" altLang="zh-CN" sz="2000" smtClean="0">
                <a:latin typeface="Arial" charset="0"/>
                <a:ea typeface="宋体" charset="-122"/>
                <a:sym typeface="Symbol" pitchFamily="18" charset="2"/>
              </a:rPr>
              <a:t> for matrix inversion</a:t>
            </a:r>
          </a:p>
        </p:txBody>
      </p:sp>
      <p:pic>
        <p:nvPicPr>
          <p:cNvPr id="6151" name="Picture 7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2063750" y="2239963"/>
            <a:ext cx="4152900" cy="1641475"/>
          </a:xfrm>
          <a:noFill/>
        </p:spPr>
      </p:pic>
      <p:graphicFrame>
        <p:nvGraphicFramePr>
          <p:cNvPr id="6146" name="Object 8"/>
          <p:cNvGraphicFramePr>
            <a:graphicFrameLocks noChangeAspect="1"/>
          </p:cNvGraphicFramePr>
          <p:nvPr/>
        </p:nvGraphicFramePr>
        <p:xfrm>
          <a:off x="1857356" y="4929198"/>
          <a:ext cx="4848225" cy="798512"/>
        </p:xfrm>
        <a:graphic>
          <a:graphicData uri="http://schemas.openxmlformats.org/presentationml/2006/ole">
            <p:oleObj spid="_x0000_s105474" name="Equation" r:id="rId4" imgW="2234880" imgH="3682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EAE3042-2348-45A9-8875-6350B2E4CF8B}" type="slidenum">
              <a:rPr lang="en-US" altLang="en-US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>
                <a:latin typeface="Arial" charset="0"/>
                <a:ea typeface="宋体" charset="-122"/>
              </a:rPr>
              <a:t>Reducing the dependence graph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786688" cy="4876800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Removal of the observation of a landmark </a:t>
            </a:r>
            <a:r>
              <a:rPr lang="en-US" altLang="zh-CN" sz="2000" i="1" dirty="0" smtClean="0">
                <a:latin typeface="Arial" charset="0"/>
                <a:ea typeface="宋体" charset="-122"/>
              </a:rPr>
              <a:t>m</a:t>
            </a:r>
            <a:r>
              <a:rPr lang="en-US" altLang="zh-CN" sz="2000" i="1" baseline="-25000" dirty="0" smtClean="0">
                <a:latin typeface="Arial" charset="0"/>
                <a:ea typeface="宋体" charset="-122"/>
              </a:rPr>
              <a:t>3</a:t>
            </a:r>
            <a:r>
              <a:rPr lang="en-US" altLang="zh-CN" sz="2000" baseline="-25000" dirty="0" smtClean="0">
                <a:latin typeface="Arial" charset="0"/>
                <a:ea typeface="宋体" charset="-122"/>
              </a:rPr>
              <a:t> </a:t>
            </a:r>
            <a:r>
              <a:rPr lang="en-US" altLang="zh-CN" sz="2000" dirty="0" smtClean="0">
                <a:latin typeface="Arial" charset="0"/>
                <a:ea typeface="宋体" charset="-122"/>
              </a:rPr>
              <a:t>introduces a new constraint between </a:t>
            </a:r>
            <a:r>
              <a:rPr lang="en-US" altLang="zh-CN" sz="2000" i="1" dirty="0" smtClean="0">
                <a:latin typeface="Arial" charset="0"/>
                <a:ea typeface="宋体" charset="-122"/>
              </a:rPr>
              <a:t>x</a:t>
            </a:r>
            <a:r>
              <a:rPr lang="en-US" altLang="zh-CN" sz="2000" i="1" baseline="-25000" dirty="0" smtClean="0">
                <a:latin typeface="Arial" charset="0"/>
                <a:ea typeface="宋体" charset="-122"/>
              </a:rPr>
              <a:t>2</a:t>
            </a:r>
            <a:r>
              <a:rPr lang="en-US" altLang="zh-CN" sz="2000" dirty="0" smtClean="0">
                <a:latin typeface="Arial" charset="0"/>
                <a:ea typeface="宋体" charset="-122"/>
              </a:rPr>
              <a:t> to </a:t>
            </a:r>
            <a:r>
              <a:rPr lang="en-US" altLang="zh-CN" sz="2000" i="1" dirty="0" smtClean="0">
                <a:latin typeface="Arial" charset="0"/>
                <a:ea typeface="宋体" charset="-122"/>
              </a:rPr>
              <a:t>x</a:t>
            </a:r>
            <a:r>
              <a:rPr lang="en-US" altLang="zh-CN" sz="2000" i="1" baseline="-25000" dirty="0" smtClean="0">
                <a:latin typeface="Arial" charset="0"/>
                <a:ea typeface="宋体" charset="-122"/>
              </a:rPr>
              <a:t>4</a:t>
            </a:r>
            <a:r>
              <a:rPr lang="en-US" altLang="zh-CN" sz="2000" dirty="0" smtClean="0">
                <a:latin typeface="Arial" charset="0"/>
                <a:ea typeface="宋体" charset="-122"/>
              </a:rPr>
              <a:t>: </a:t>
            </a: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</p:txBody>
      </p:sp>
      <p:pic>
        <p:nvPicPr>
          <p:cNvPr id="13318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50888" y="2611438"/>
            <a:ext cx="6897687" cy="26638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凸显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806</TotalTime>
  <Words>1145</Words>
  <Application>Microsoft Office PowerPoint</Application>
  <PresentationFormat>全屏显示(4:3)</PresentationFormat>
  <Paragraphs>398</Paragraphs>
  <Slides>64</Slides>
  <Notes>13</Notes>
  <HiddenSlides>0</HiddenSlides>
  <MMClips>3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66" baseType="lpstr">
      <vt:lpstr>凸显</vt:lpstr>
      <vt:lpstr>Equation</vt:lpstr>
      <vt:lpstr>Lecture 14： The Graph based SLAM Algorithms</vt:lpstr>
      <vt:lpstr>Simultaneous Localization and Mapping</vt:lpstr>
      <vt:lpstr>Simultaneous Localization and Mapping</vt:lpstr>
      <vt:lpstr>Graph SLAM</vt:lpstr>
      <vt:lpstr>Acquisition of the information matrix</vt:lpstr>
      <vt:lpstr>Acquisition of the information matrix</vt:lpstr>
      <vt:lpstr>Acquisition of the information matrix</vt:lpstr>
      <vt:lpstr>Reducing the dependence graph</vt:lpstr>
      <vt:lpstr>Reducing the dependence graph</vt:lpstr>
      <vt:lpstr>Reducing the dependence graph</vt:lpstr>
      <vt:lpstr>Updating the full state estimate from the path</vt:lpstr>
      <vt:lpstr>Full Algorithm</vt:lpstr>
      <vt:lpstr>Any other approaches?</vt:lpstr>
      <vt:lpstr>幻灯片 14</vt:lpstr>
      <vt:lpstr>幻灯片 15</vt:lpstr>
      <vt:lpstr>Gradient descent based Graph-based SLAM (Giorgio Grisetti, A Tutorial on Graph-Based SLAM , 2010)</vt:lpstr>
      <vt:lpstr>Gradient descent based Graph-based SLAM</vt:lpstr>
      <vt:lpstr>Gradient descent based Graph-based SLAM</vt:lpstr>
      <vt:lpstr>Gradient descent based Graph-based SLAM</vt:lpstr>
      <vt:lpstr>Gradient descent based Graph-based SLAM</vt:lpstr>
      <vt:lpstr>Gradient descent based Graph-based SLAM</vt:lpstr>
      <vt:lpstr>Gradient descent based Graph-based SLAM</vt:lpstr>
      <vt:lpstr>幻灯片 23</vt:lpstr>
      <vt:lpstr>Conjugate gradient based GraphSLAM (Kurt Konolige, 2004, Lu and Milios 1997)</vt:lpstr>
      <vt:lpstr>Conjugate gradient based GraphSLAM (Kurt Konolige, 2004, Lu and Milios 1997)</vt:lpstr>
      <vt:lpstr>幻灯片 26</vt:lpstr>
      <vt:lpstr>幻灯片 27</vt:lpstr>
      <vt:lpstr>幻灯片 28</vt:lpstr>
      <vt:lpstr>1.Model Transformation</vt:lpstr>
      <vt:lpstr>幻灯片 30</vt:lpstr>
      <vt:lpstr>幻灯片 31</vt:lpstr>
      <vt:lpstr>Solve the Least Square</vt:lpstr>
      <vt:lpstr>QR Factorization</vt:lpstr>
      <vt:lpstr>2.Increased Update</vt:lpstr>
      <vt:lpstr>3.Loops and Fill in</vt:lpstr>
      <vt:lpstr>幻灯片 36</vt:lpstr>
      <vt:lpstr>Summary：</vt:lpstr>
      <vt:lpstr>Example</vt:lpstr>
      <vt:lpstr>RGBD SLAM</vt:lpstr>
      <vt:lpstr>Motivation</vt:lpstr>
      <vt:lpstr>幻灯片 41</vt:lpstr>
      <vt:lpstr>幻灯片 42</vt:lpstr>
      <vt:lpstr>RGBD Cameras—— RGB Color+Depth</vt:lpstr>
      <vt:lpstr>Hardware</vt:lpstr>
      <vt:lpstr>幻灯片 45</vt:lpstr>
      <vt:lpstr>算法流程</vt:lpstr>
      <vt:lpstr>幻灯片 47</vt:lpstr>
      <vt:lpstr>Feature Extraction and Matching</vt:lpstr>
      <vt:lpstr>Features in 3D</vt:lpstr>
      <vt:lpstr>Estimate Relative Pose</vt:lpstr>
      <vt:lpstr>幻灯片 51</vt:lpstr>
      <vt:lpstr>Pose Refinement </vt:lpstr>
      <vt:lpstr>Pose Refinement (2)</vt:lpstr>
      <vt:lpstr>幻灯片 54</vt:lpstr>
      <vt:lpstr>幻灯片 55</vt:lpstr>
      <vt:lpstr>幻灯片 56</vt:lpstr>
      <vt:lpstr>Loop Closing</vt:lpstr>
      <vt:lpstr>Example Pose Graph</vt:lpstr>
      <vt:lpstr>Video (1/3)</vt:lpstr>
      <vt:lpstr>Video 2/3</vt:lpstr>
      <vt:lpstr>Video 3/3</vt:lpstr>
      <vt:lpstr>Conclusions</vt:lpstr>
      <vt:lpstr>Further Work</vt:lpstr>
      <vt:lpstr>Homework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 Zhong</dc:creator>
  <cp:lastModifiedBy>chy</cp:lastModifiedBy>
  <cp:revision>76</cp:revision>
  <dcterms:created xsi:type="dcterms:W3CDTF">2013-10-25T23:36:05Z</dcterms:created>
  <dcterms:modified xsi:type="dcterms:W3CDTF">2013-10-28T10:06:32Z</dcterms:modified>
</cp:coreProperties>
</file>